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718" r:id="rId2"/>
  </p:sldMasterIdLst>
  <p:notesMasterIdLst>
    <p:notesMasterId r:id="rId16"/>
  </p:notesMasterIdLst>
  <p:sldIdLst>
    <p:sldId id="256" r:id="rId3"/>
    <p:sldId id="258" r:id="rId4"/>
    <p:sldId id="262" r:id="rId5"/>
    <p:sldId id="267" r:id="rId6"/>
    <p:sldId id="286" r:id="rId7"/>
    <p:sldId id="287" r:id="rId8"/>
    <p:sldId id="296" r:id="rId9"/>
    <p:sldId id="288" r:id="rId10"/>
    <p:sldId id="289" r:id="rId11"/>
    <p:sldId id="292" r:id="rId12"/>
    <p:sldId id="290" r:id="rId13"/>
    <p:sldId id="291" r:id="rId14"/>
    <p:sldId id="282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48" userDrawn="1">
          <p15:clr>
            <a:srgbClr val="A4A3A4"/>
          </p15:clr>
        </p15:guide>
        <p15:guide id="2" pos="388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6060"/>
    <a:srgbClr val="FCC800"/>
    <a:srgbClr val="20AEE5"/>
    <a:srgbClr val="363F4A"/>
    <a:srgbClr val="133C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2" d="100"/>
          <a:sy n="92" d="100"/>
        </p:scale>
        <p:origin x="44" y="216"/>
      </p:cViewPr>
      <p:guideLst>
        <p:guide orient="horz" pos="3748"/>
        <p:guide pos="388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D986B7-561B-4B81-AFE2-A0E4D3854DC1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5E9879-C13A-48B2-B4FD-216FB6A5C0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/>
          <p:cNvGrpSpPr>
            <a:grpSpLocks noChangeAspect="1"/>
          </p:cNvGrpSpPr>
          <p:nvPr userDrawn="1"/>
        </p:nvGrpSpPr>
        <p:grpSpPr bwMode="auto">
          <a:xfrm rot="10800000" flipH="1">
            <a:off x="9703559" y="5065180"/>
            <a:ext cx="3020116" cy="2147079"/>
            <a:chOff x="2074" y="-2"/>
            <a:chExt cx="4082" cy="2902"/>
          </a:xfrm>
          <a:gradFill>
            <a:gsLst>
              <a:gs pos="0">
                <a:srgbClr val="363F4A"/>
              </a:gs>
              <a:gs pos="97101">
                <a:srgbClr val="20AEE5"/>
              </a:gs>
              <a:gs pos="73000">
                <a:srgbClr val="0070C0"/>
              </a:gs>
            </a:gsLst>
            <a:lin ang="10800000" scaled="0"/>
          </a:gradFill>
        </p:grpSpPr>
        <p:sp>
          <p:nvSpPr>
            <p:cNvPr id="8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6" name="组合 55"/>
          <p:cNvGrpSpPr/>
          <p:nvPr userDrawn="1"/>
        </p:nvGrpSpPr>
        <p:grpSpPr>
          <a:xfrm>
            <a:off x="649221" y="611737"/>
            <a:ext cx="3170252" cy="553089"/>
            <a:chOff x="1551004" y="4350583"/>
            <a:chExt cx="3170665" cy="552961"/>
          </a:xfrm>
        </p:grpSpPr>
        <p:sp>
          <p:nvSpPr>
            <p:cNvPr id="57" name="矩形 65"/>
            <p:cNvSpPr>
              <a:spLocks noChangeArrowheads="1"/>
            </p:cNvSpPr>
            <p:nvPr/>
          </p:nvSpPr>
          <p:spPr bwMode="auto">
            <a:xfrm>
              <a:off x="1551004" y="4350583"/>
              <a:ext cx="2544286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685800">
                <a:spcBef>
                  <a:spcPct val="0"/>
                </a:spcBef>
                <a:buFont typeface="Arial" panose="020B0604020202020204" pitchFamily="34" charset="0"/>
                <a:buNone/>
                <a:defRPr/>
              </a:pPr>
              <a:r>
                <a:rPr lang="zh-CN" altLang="en-US" sz="2000" spc="300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正大黑简体" pitchFamily="2" charset="-122"/>
                  <a:ea typeface="方正正大黑简体" pitchFamily="2" charset="-122"/>
                </a:rPr>
                <a:t>点击此处添加标题</a:t>
              </a: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551004" y="4657323"/>
              <a:ext cx="317066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 b="1" spc="-110">
                  <a:solidFill>
                    <a:schemeClr val="bg1">
                      <a:alpha val="81000"/>
                    </a:schemeClr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000" b="0" spc="6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http://www.1ppt.com</a:t>
              </a:r>
              <a:endParaRPr lang="zh-CN" altLang="en-US" sz="1000" b="0" spc="6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9" name="组合 58"/>
          <p:cNvGrpSpPr/>
          <p:nvPr userDrawn="1"/>
        </p:nvGrpSpPr>
        <p:grpSpPr>
          <a:xfrm>
            <a:off x="-5324" y="31817"/>
            <a:ext cx="730155" cy="743122"/>
            <a:chOff x="-5326" y="31810"/>
            <a:chExt cx="730250" cy="742950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7000">
                <a:srgbClr val="0070C0"/>
              </a:gs>
            </a:gsLst>
            <a:lin ang="0" scaled="0"/>
          </a:gradFill>
        </p:grpSpPr>
        <p:sp>
          <p:nvSpPr>
            <p:cNvPr id="60" name="Freeform 40"/>
            <p:cNvSpPr/>
            <p:nvPr/>
          </p:nvSpPr>
          <p:spPr bwMode="auto">
            <a:xfrm>
              <a:off x="-5326" y="79435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1" name="Freeform 41"/>
            <p:cNvSpPr/>
            <p:nvPr/>
          </p:nvSpPr>
          <p:spPr bwMode="auto">
            <a:xfrm>
              <a:off x="613799" y="31810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2" name="组合 61"/>
          <p:cNvGrpSpPr/>
          <p:nvPr userDrawn="1"/>
        </p:nvGrpSpPr>
        <p:grpSpPr>
          <a:xfrm>
            <a:off x="-5324" y="184254"/>
            <a:ext cx="1323803" cy="743123"/>
            <a:chOff x="-5326" y="184210"/>
            <a:chExt cx="1323975" cy="742951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7000">
                <a:srgbClr val="0070C0"/>
              </a:gs>
            </a:gsLst>
            <a:lin ang="0" scaled="0"/>
          </a:gradFill>
        </p:grpSpPr>
        <p:sp>
          <p:nvSpPr>
            <p:cNvPr id="63" name="Freeform 42"/>
            <p:cNvSpPr/>
            <p:nvPr/>
          </p:nvSpPr>
          <p:spPr bwMode="auto">
            <a:xfrm>
              <a:off x="-5326" y="230248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4" name="Oval 43"/>
            <p:cNvSpPr>
              <a:spLocks noChangeArrowheads="1"/>
            </p:cNvSpPr>
            <p:nvPr/>
          </p:nvSpPr>
          <p:spPr bwMode="auto">
            <a:xfrm>
              <a:off x="1207524" y="184210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5" name="组合 64"/>
          <p:cNvGrpSpPr/>
          <p:nvPr userDrawn="1"/>
        </p:nvGrpSpPr>
        <p:grpSpPr>
          <a:xfrm>
            <a:off x="-5324" y="371622"/>
            <a:ext cx="3166651" cy="733595"/>
            <a:chOff x="-5326" y="371535"/>
            <a:chExt cx="3167063" cy="733425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7000">
                <a:srgbClr val="0070C0"/>
              </a:gs>
            </a:gsLst>
            <a:lin ang="0" scaled="0"/>
          </a:gradFill>
        </p:grpSpPr>
        <p:sp>
          <p:nvSpPr>
            <p:cNvPr id="66" name="Freeform 44"/>
            <p:cNvSpPr/>
            <p:nvPr/>
          </p:nvSpPr>
          <p:spPr bwMode="auto">
            <a:xfrm>
              <a:off x="-5326" y="371535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7" name="Oval 45"/>
            <p:cNvSpPr>
              <a:spLocks noChangeArrowheads="1"/>
            </p:cNvSpPr>
            <p:nvPr/>
          </p:nvSpPr>
          <p:spPr bwMode="auto">
            <a:xfrm>
              <a:off x="3047437" y="546160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8" name="组合 67"/>
          <p:cNvGrpSpPr/>
          <p:nvPr userDrawn="1"/>
        </p:nvGrpSpPr>
        <p:grpSpPr>
          <a:xfrm>
            <a:off x="-5324" y="482772"/>
            <a:ext cx="1679357" cy="809812"/>
            <a:chOff x="-5326" y="482660"/>
            <a:chExt cx="1679576" cy="809625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7000">
                <a:srgbClr val="0070C0"/>
              </a:gs>
            </a:gsLst>
            <a:lin ang="0" scaled="0"/>
          </a:gradFill>
        </p:grpSpPr>
        <p:sp>
          <p:nvSpPr>
            <p:cNvPr id="69" name="Freeform 46"/>
            <p:cNvSpPr/>
            <p:nvPr/>
          </p:nvSpPr>
          <p:spPr bwMode="auto">
            <a:xfrm>
              <a:off x="-5326" y="527110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Freeform 47"/>
            <p:cNvSpPr/>
            <p:nvPr/>
          </p:nvSpPr>
          <p:spPr bwMode="auto">
            <a:xfrm>
              <a:off x="1564712" y="482660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71" name="组合 70"/>
          <p:cNvGrpSpPr/>
          <p:nvPr userDrawn="1"/>
        </p:nvGrpSpPr>
        <p:grpSpPr>
          <a:xfrm>
            <a:off x="-5324" y="822577"/>
            <a:ext cx="646029" cy="660554"/>
            <a:chOff x="-5326" y="822385"/>
            <a:chExt cx="646113" cy="660401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7000">
                <a:srgbClr val="0070C0"/>
              </a:gs>
            </a:gsLst>
            <a:lin ang="0" scaled="0"/>
          </a:gradFill>
        </p:grpSpPr>
        <p:sp>
          <p:nvSpPr>
            <p:cNvPr id="72" name="Freeform 48"/>
            <p:cNvSpPr/>
            <p:nvPr/>
          </p:nvSpPr>
          <p:spPr bwMode="auto">
            <a:xfrm>
              <a:off x="-5326" y="871598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3" name="Oval 49"/>
            <p:cNvSpPr>
              <a:spLocks noChangeArrowheads="1"/>
            </p:cNvSpPr>
            <p:nvPr/>
          </p:nvSpPr>
          <p:spPr bwMode="auto">
            <a:xfrm>
              <a:off x="531249" y="822385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4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4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453650" y="0"/>
            <a:ext cx="54006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</p:cSld>
  <p:clrMapOvr>
    <a:masterClrMapping/>
  </p:clrMapOvr>
  <p:hf sldNum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2024/10/27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2024/10/27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ftr="0" dt="0"/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.xml"/><Relationship Id="rId71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44035B-198E-4135-B73A-0A3C47135CB8}" type="datetimeFigureOut">
              <a:rPr lang="zh-CN" altLang="en-US" smtClean="0"/>
              <a:t>2024/10/27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</p:sldLayoutIdLst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5682775" y="-289869"/>
            <a:ext cx="7153202" cy="6677352"/>
            <a:chOff x="1526" y="-2"/>
            <a:chExt cx="4630" cy="4322"/>
          </a:xfrm>
          <a:gradFill>
            <a:gsLst>
              <a:gs pos="0">
                <a:srgbClr val="20AEE5"/>
              </a:gs>
              <a:gs pos="33372">
                <a:srgbClr val="0070C0"/>
              </a:gs>
              <a:gs pos="81000">
                <a:schemeClr val="accent5">
                  <a:lumMod val="50000"/>
                </a:schemeClr>
              </a:gs>
            </a:gsLst>
            <a:lin ang="0" scaled="0"/>
          </a:gradFill>
        </p:grpSpPr>
        <p:sp>
          <p:nvSpPr>
            <p:cNvPr id="7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Freeform 24"/>
            <p:cNvSpPr>
              <a:spLocks noEditPoints="1"/>
            </p:cNvSpPr>
            <p:nvPr/>
          </p:nvSpPr>
          <p:spPr bwMode="auto">
            <a:xfrm>
              <a:off x="5241" y="1751"/>
              <a:ext cx="480" cy="2483"/>
            </a:xfrm>
            <a:custGeom>
              <a:avLst/>
              <a:gdLst>
                <a:gd name="T0" fmla="*/ 271 w 284"/>
                <a:gd name="T1" fmla="*/ 717 h 1467"/>
                <a:gd name="T2" fmla="*/ 271 w 284"/>
                <a:gd name="T3" fmla="*/ 536 h 1467"/>
                <a:gd name="T4" fmla="*/ 140 w 284"/>
                <a:gd name="T5" fmla="*/ 406 h 1467"/>
                <a:gd name="T6" fmla="*/ 140 w 284"/>
                <a:gd name="T7" fmla="*/ 131 h 1467"/>
                <a:gd name="T8" fmla="*/ 7 w 284"/>
                <a:gd name="T9" fmla="*/ 0 h 1467"/>
                <a:gd name="T10" fmla="*/ 0 w 284"/>
                <a:gd name="T11" fmla="*/ 7 h 1467"/>
                <a:gd name="T12" fmla="*/ 129 w 284"/>
                <a:gd name="T13" fmla="*/ 136 h 1467"/>
                <a:gd name="T14" fmla="*/ 129 w 284"/>
                <a:gd name="T15" fmla="*/ 809 h 1467"/>
                <a:gd name="T16" fmla="*/ 44 w 284"/>
                <a:gd name="T17" fmla="*/ 858 h 1467"/>
                <a:gd name="T18" fmla="*/ 44 w 284"/>
                <a:gd name="T19" fmla="*/ 961 h 1467"/>
                <a:gd name="T20" fmla="*/ 129 w 284"/>
                <a:gd name="T21" fmla="*/ 1009 h 1467"/>
                <a:gd name="T22" fmla="*/ 129 w 284"/>
                <a:gd name="T23" fmla="*/ 1467 h 1467"/>
                <a:gd name="T24" fmla="*/ 140 w 284"/>
                <a:gd name="T25" fmla="*/ 1467 h 1467"/>
                <a:gd name="T26" fmla="*/ 140 w 284"/>
                <a:gd name="T27" fmla="*/ 1009 h 1467"/>
                <a:gd name="T28" fmla="*/ 167 w 284"/>
                <a:gd name="T29" fmla="*/ 994 h 1467"/>
                <a:gd name="T30" fmla="*/ 167 w 284"/>
                <a:gd name="T31" fmla="*/ 1255 h 1467"/>
                <a:gd name="T32" fmla="*/ 155 w 284"/>
                <a:gd name="T33" fmla="*/ 1270 h 1467"/>
                <a:gd name="T34" fmla="*/ 172 w 284"/>
                <a:gd name="T35" fmla="*/ 1287 h 1467"/>
                <a:gd name="T36" fmla="*/ 189 w 284"/>
                <a:gd name="T37" fmla="*/ 1270 h 1467"/>
                <a:gd name="T38" fmla="*/ 177 w 284"/>
                <a:gd name="T39" fmla="*/ 1255 h 1467"/>
                <a:gd name="T40" fmla="*/ 177 w 284"/>
                <a:gd name="T41" fmla="*/ 988 h 1467"/>
                <a:gd name="T42" fmla="*/ 225 w 284"/>
                <a:gd name="T43" fmla="*/ 961 h 1467"/>
                <a:gd name="T44" fmla="*/ 225 w 284"/>
                <a:gd name="T45" fmla="*/ 858 h 1467"/>
                <a:gd name="T46" fmla="*/ 140 w 284"/>
                <a:gd name="T47" fmla="*/ 809 h 1467"/>
                <a:gd name="T48" fmla="*/ 140 w 284"/>
                <a:gd name="T49" fmla="*/ 420 h 1467"/>
                <a:gd name="T50" fmla="*/ 261 w 284"/>
                <a:gd name="T51" fmla="*/ 540 h 1467"/>
                <a:gd name="T52" fmla="*/ 261 w 284"/>
                <a:gd name="T53" fmla="*/ 717 h 1467"/>
                <a:gd name="T54" fmla="*/ 250 w 284"/>
                <a:gd name="T55" fmla="*/ 733 h 1467"/>
                <a:gd name="T56" fmla="*/ 267 w 284"/>
                <a:gd name="T57" fmla="*/ 749 h 1467"/>
                <a:gd name="T58" fmla="*/ 284 w 284"/>
                <a:gd name="T59" fmla="*/ 733 h 1467"/>
                <a:gd name="T60" fmla="*/ 271 w 284"/>
                <a:gd name="T61" fmla="*/ 717 h 1467"/>
                <a:gd name="T62" fmla="*/ 215 w 284"/>
                <a:gd name="T63" fmla="*/ 955 h 1467"/>
                <a:gd name="T64" fmla="*/ 169 w 284"/>
                <a:gd name="T65" fmla="*/ 981 h 1467"/>
                <a:gd name="T66" fmla="*/ 167 w 284"/>
                <a:gd name="T67" fmla="*/ 981 h 1467"/>
                <a:gd name="T68" fmla="*/ 167 w 284"/>
                <a:gd name="T69" fmla="*/ 982 h 1467"/>
                <a:gd name="T70" fmla="*/ 135 w 284"/>
                <a:gd name="T71" fmla="*/ 1001 h 1467"/>
                <a:gd name="T72" fmla="*/ 54 w 284"/>
                <a:gd name="T73" fmla="*/ 955 h 1467"/>
                <a:gd name="T74" fmla="*/ 54 w 284"/>
                <a:gd name="T75" fmla="*/ 864 h 1467"/>
                <a:gd name="T76" fmla="*/ 135 w 284"/>
                <a:gd name="T77" fmla="*/ 818 h 1467"/>
                <a:gd name="T78" fmla="*/ 215 w 284"/>
                <a:gd name="T79" fmla="*/ 864 h 1467"/>
                <a:gd name="T80" fmla="*/ 215 w 284"/>
                <a:gd name="T81" fmla="*/ 955 h 1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84" h="1467">
                  <a:moveTo>
                    <a:pt x="271" y="717"/>
                  </a:moveTo>
                  <a:cubicBezTo>
                    <a:pt x="271" y="536"/>
                    <a:pt x="271" y="536"/>
                    <a:pt x="271" y="536"/>
                  </a:cubicBezTo>
                  <a:cubicBezTo>
                    <a:pt x="140" y="406"/>
                    <a:pt x="140" y="406"/>
                    <a:pt x="140" y="406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9" y="809"/>
                    <a:pt x="129" y="809"/>
                    <a:pt x="129" y="809"/>
                  </a:cubicBezTo>
                  <a:cubicBezTo>
                    <a:pt x="44" y="858"/>
                    <a:pt x="44" y="858"/>
                    <a:pt x="44" y="858"/>
                  </a:cubicBezTo>
                  <a:cubicBezTo>
                    <a:pt x="44" y="961"/>
                    <a:pt x="44" y="961"/>
                    <a:pt x="44" y="961"/>
                  </a:cubicBezTo>
                  <a:cubicBezTo>
                    <a:pt x="129" y="1009"/>
                    <a:pt x="129" y="1009"/>
                    <a:pt x="129" y="1009"/>
                  </a:cubicBezTo>
                  <a:cubicBezTo>
                    <a:pt x="129" y="1467"/>
                    <a:pt x="129" y="1467"/>
                    <a:pt x="129" y="1467"/>
                  </a:cubicBezTo>
                  <a:cubicBezTo>
                    <a:pt x="140" y="1467"/>
                    <a:pt x="140" y="1467"/>
                    <a:pt x="140" y="1467"/>
                  </a:cubicBezTo>
                  <a:cubicBezTo>
                    <a:pt x="140" y="1009"/>
                    <a:pt x="140" y="1009"/>
                    <a:pt x="140" y="1009"/>
                  </a:cubicBezTo>
                  <a:cubicBezTo>
                    <a:pt x="167" y="994"/>
                    <a:pt x="167" y="994"/>
                    <a:pt x="167" y="994"/>
                  </a:cubicBezTo>
                  <a:cubicBezTo>
                    <a:pt x="167" y="1255"/>
                    <a:pt x="167" y="1255"/>
                    <a:pt x="167" y="1255"/>
                  </a:cubicBezTo>
                  <a:cubicBezTo>
                    <a:pt x="160" y="1257"/>
                    <a:pt x="155" y="1263"/>
                    <a:pt x="155" y="1270"/>
                  </a:cubicBezTo>
                  <a:cubicBezTo>
                    <a:pt x="155" y="1279"/>
                    <a:pt x="163" y="1287"/>
                    <a:pt x="172" y="1287"/>
                  </a:cubicBezTo>
                  <a:cubicBezTo>
                    <a:pt x="181" y="1287"/>
                    <a:pt x="189" y="1279"/>
                    <a:pt x="189" y="1270"/>
                  </a:cubicBezTo>
                  <a:cubicBezTo>
                    <a:pt x="189" y="1263"/>
                    <a:pt x="184" y="1257"/>
                    <a:pt x="177" y="1255"/>
                  </a:cubicBezTo>
                  <a:cubicBezTo>
                    <a:pt x="177" y="988"/>
                    <a:pt x="177" y="988"/>
                    <a:pt x="177" y="988"/>
                  </a:cubicBezTo>
                  <a:cubicBezTo>
                    <a:pt x="225" y="961"/>
                    <a:pt x="225" y="961"/>
                    <a:pt x="225" y="961"/>
                  </a:cubicBezTo>
                  <a:cubicBezTo>
                    <a:pt x="225" y="858"/>
                    <a:pt x="225" y="858"/>
                    <a:pt x="225" y="858"/>
                  </a:cubicBezTo>
                  <a:cubicBezTo>
                    <a:pt x="140" y="809"/>
                    <a:pt x="140" y="809"/>
                    <a:pt x="140" y="809"/>
                  </a:cubicBezTo>
                  <a:cubicBezTo>
                    <a:pt x="140" y="420"/>
                    <a:pt x="140" y="420"/>
                    <a:pt x="140" y="420"/>
                  </a:cubicBezTo>
                  <a:cubicBezTo>
                    <a:pt x="261" y="540"/>
                    <a:pt x="261" y="540"/>
                    <a:pt x="261" y="540"/>
                  </a:cubicBezTo>
                  <a:cubicBezTo>
                    <a:pt x="261" y="717"/>
                    <a:pt x="261" y="717"/>
                    <a:pt x="261" y="717"/>
                  </a:cubicBezTo>
                  <a:cubicBezTo>
                    <a:pt x="255" y="720"/>
                    <a:pt x="250" y="726"/>
                    <a:pt x="250" y="733"/>
                  </a:cubicBezTo>
                  <a:cubicBezTo>
                    <a:pt x="250" y="742"/>
                    <a:pt x="258" y="749"/>
                    <a:pt x="267" y="749"/>
                  </a:cubicBezTo>
                  <a:cubicBezTo>
                    <a:pt x="276" y="749"/>
                    <a:pt x="284" y="742"/>
                    <a:pt x="284" y="733"/>
                  </a:cubicBezTo>
                  <a:cubicBezTo>
                    <a:pt x="284" y="725"/>
                    <a:pt x="278" y="719"/>
                    <a:pt x="271" y="717"/>
                  </a:cubicBezTo>
                  <a:close/>
                  <a:moveTo>
                    <a:pt x="215" y="955"/>
                  </a:moveTo>
                  <a:cubicBezTo>
                    <a:pt x="169" y="981"/>
                    <a:pt x="169" y="981"/>
                    <a:pt x="169" y="981"/>
                  </a:cubicBezTo>
                  <a:cubicBezTo>
                    <a:pt x="167" y="981"/>
                    <a:pt x="167" y="981"/>
                    <a:pt x="167" y="981"/>
                  </a:cubicBezTo>
                  <a:cubicBezTo>
                    <a:pt x="167" y="982"/>
                    <a:pt x="167" y="982"/>
                    <a:pt x="167" y="982"/>
                  </a:cubicBezTo>
                  <a:cubicBezTo>
                    <a:pt x="135" y="1001"/>
                    <a:pt x="135" y="1001"/>
                    <a:pt x="135" y="1001"/>
                  </a:cubicBezTo>
                  <a:cubicBezTo>
                    <a:pt x="54" y="955"/>
                    <a:pt x="54" y="955"/>
                    <a:pt x="54" y="955"/>
                  </a:cubicBezTo>
                  <a:cubicBezTo>
                    <a:pt x="54" y="864"/>
                    <a:pt x="54" y="864"/>
                    <a:pt x="54" y="864"/>
                  </a:cubicBezTo>
                  <a:cubicBezTo>
                    <a:pt x="135" y="818"/>
                    <a:pt x="135" y="818"/>
                    <a:pt x="135" y="818"/>
                  </a:cubicBezTo>
                  <a:cubicBezTo>
                    <a:pt x="215" y="864"/>
                    <a:pt x="215" y="864"/>
                    <a:pt x="215" y="864"/>
                  </a:cubicBezTo>
                  <a:lnTo>
                    <a:pt x="215" y="9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30"/>
            <p:cNvSpPr/>
            <p:nvPr/>
          </p:nvSpPr>
          <p:spPr bwMode="auto">
            <a:xfrm>
              <a:off x="4867" y="3117"/>
              <a:ext cx="98" cy="86"/>
            </a:xfrm>
            <a:custGeom>
              <a:avLst/>
              <a:gdLst>
                <a:gd name="T0" fmla="*/ 0 w 98"/>
                <a:gd name="T1" fmla="*/ 0 h 86"/>
                <a:gd name="T2" fmla="*/ 24 w 98"/>
                <a:gd name="T3" fmla="*/ 42 h 86"/>
                <a:gd name="T4" fmla="*/ 48 w 98"/>
                <a:gd name="T5" fmla="*/ 86 h 86"/>
                <a:gd name="T6" fmla="*/ 73 w 98"/>
                <a:gd name="T7" fmla="*/ 44 h 86"/>
                <a:gd name="T8" fmla="*/ 98 w 98"/>
                <a:gd name="T9" fmla="*/ 2 h 86"/>
                <a:gd name="T10" fmla="*/ 49 w 98"/>
                <a:gd name="T11" fmla="*/ 0 h 86"/>
                <a:gd name="T12" fmla="*/ 0 w 98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0" y="0"/>
                  </a:moveTo>
                  <a:lnTo>
                    <a:pt x="24" y="42"/>
                  </a:lnTo>
                  <a:lnTo>
                    <a:pt x="48" y="86"/>
                  </a:lnTo>
                  <a:lnTo>
                    <a:pt x="73" y="44"/>
                  </a:lnTo>
                  <a:lnTo>
                    <a:pt x="98" y="2"/>
                  </a:lnTo>
                  <a:lnTo>
                    <a:pt x="4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Freeform 31"/>
            <p:cNvSpPr/>
            <p:nvPr/>
          </p:nvSpPr>
          <p:spPr bwMode="auto">
            <a:xfrm>
              <a:off x="5419" y="4234"/>
              <a:ext cx="99" cy="86"/>
            </a:xfrm>
            <a:custGeom>
              <a:avLst/>
              <a:gdLst>
                <a:gd name="T0" fmla="*/ 0 w 99"/>
                <a:gd name="T1" fmla="*/ 0 h 86"/>
                <a:gd name="T2" fmla="*/ 23 w 99"/>
                <a:gd name="T3" fmla="*/ 42 h 86"/>
                <a:gd name="T4" fmla="*/ 47 w 99"/>
                <a:gd name="T5" fmla="*/ 86 h 86"/>
                <a:gd name="T6" fmla="*/ 74 w 99"/>
                <a:gd name="T7" fmla="*/ 44 h 86"/>
                <a:gd name="T8" fmla="*/ 99 w 99"/>
                <a:gd name="T9" fmla="*/ 1 h 86"/>
                <a:gd name="T10" fmla="*/ 50 w 99"/>
                <a:gd name="T11" fmla="*/ 1 h 86"/>
                <a:gd name="T12" fmla="*/ 0 w 99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0" y="0"/>
                  </a:moveTo>
                  <a:lnTo>
                    <a:pt x="23" y="42"/>
                  </a:lnTo>
                  <a:lnTo>
                    <a:pt x="47" y="86"/>
                  </a:lnTo>
                  <a:lnTo>
                    <a:pt x="74" y="44"/>
                  </a:lnTo>
                  <a:lnTo>
                    <a:pt x="99" y="1"/>
                  </a:lnTo>
                  <a:lnTo>
                    <a:pt x="5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33"/>
            <p:cNvSpPr>
              <a:spLocks noEditPoints="1"/>
            </p:cNvSpPr>
            <p:nvPr/>
          </p:nvSpPr>
          <p:spPr bwMode="auto">
            <a:xfrm>
              <a:off x="5365" y="3171"/>
              <a:ext cx="208" cy="239"/>
            </a:xfrm>
            <a:custGeom>
              <a:avLst/>
              <a:gdLst>
                <a:gd name="T0" fmla="*/ 0 w 208"/>
                <a:gd name="T1" fmla="*/ 59 h 239"/>
                <a:gd name="T2" fmla="*/ 0 w 208"/>
                <a:gd name="T3" fmla="*/ 179 h 239"/>
                <a:gd name="T4" fmla="*/ 104 w 208"/>
                <a:gd name="T5" fmla="*/ 239 h 239"/>
                <a:gd name="T6" fmla="*/ 208 w 208"/>
                <a:gd name="T7" fmla="*/ 179 h 239"/>
                <a:gd name="T8" fmla="*/ 208 w 208"/>
                <a:gd name="T9" fmla="*/ 59 h 239"/>
                <a:gd name="T10" fmla="*/ 104 w 208"/>
                <a:gd name="T11" fmla="*/ 0 h 239"/>
                <a:gd name="T12" fmla="*/ 0 w 208"/>
                <a:gd name="T13" fmla="*/ 59 h 239"/>
                <a:gd name="T14" fmla="*/ 201 w 208"/>
                <a:gd name="T15" fmla="*/ 174 h 239"/>
                <a:gd name="T16" fmla="*/ 104 w 208"/>
                <a:gd name="T17" fmla="*/ 230 h 239"/>
                <a:gd name="T18" fmla="*/ 6 w 208"/>
                <a:gd name="T19" fmla="*/ 174 h 239"/>
                <a:gd name="T20" fmla="*/ 6 w 208"/>
                <a:gd name="T21" fmla="*/ 64 h 239"/>
                <a:gd name="T22" fmla="*/ 104 w 208"/>
                <a:gd name="T23" fmla="*/ 9 h 239"/>
                <a:gd name="T24" fmla="*/ 201 w 208"/>
                <a:gd name="T25" fmla="*/ 64 h 239"/>
                <a:gd name="T26" fmla="*/ 201 w 208"/>
                <a:gd name="T27" fmla="*/ 174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8" h="239">
                  <a:moveTo>
                    <a:pt x="0" y="59"/>
                  </a:moveTo>
                  <a:lnTo>
                    <a:pt x="0" y="179"/>
                  </a:lnTo>
                  <a:lnTo>
                    <a:pt x="104" y="239"/>
                  </a:lnTo>
                  <a:lnTo>
                    <a:pt x="208" y="179"/>
                  </a:lnTo>
                  <a:lnTo>
                    <a:pt x="208" y="59"/>
                  </a:lnTo>
                  <a:lnTo>
                    <a:pt x="104" y="0"/>
                  </a:lnTo>
                  <a:lnTo>
                    <a:pt x="0" y="59"/>
                  </a:lnTo>
                  <a:close/>
                  <a:moveTo>
                    <a:pt x="201" y="174"/>
                  </a:moveTo>
                  <a:lnTo>
                    <a:pt x="104" y="230"/>
                  </a:lnTo>
                  <a:lnTo>
                    <a:pt x="6" y="174"/>
                  </a:lnTo>
                  <a:lnTo>
                    <a:pt x="6" y="64"/>
                  </a:lnTo>
                  <a:lnTo>
                    <a:pt x="104" y="9"/>
                  </a:lnTo>
                  <a:lnTo>
                    <a:pt x="201" y="64"/>
                  </a:lnTo>
                  <a:lnTo>
                    <a:pt x="20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6"/>
            <p:cNvSpPr>
              <a:spLocks noEditPoints="1"/>
            </p:cNvSpPr>
            <p:nvPr/>
          </p:nvSpPr>
          <p:spPr bwMode="auto">
            <a:xfrm>
              <a:off x="1526" y="448"/>
              <a:ext cx="1008" cy="286"/>
            </a:xfrm>
            <a:custGeom>
              <a:avLst/>
              <a:gdLst>
                <a:gd name="T0" fmla="*/ 1 w 596"/>
                <a:gd name="T1" fmla="*/ 90 h 169"/>
                <a:gd name="T2" fmla="*/ 25 w 596"/>
                <a:gd name="T3" fmla="*/ 109 h 169"/>
                <a:gd name="T4" fmla="*/ 50 w 596"/>
                <a:gd name="T5" fmla="*/ 90 h 169"/>
                <a:gd name="T6" fmla="*/ 337 w 596"/>
                <a:gd name="T7" fmla="*/ 90 h 169"/>
                <a:gd name="T8" fmla="*/ 306 w 596"/>
                <a:gd name="T9" fmla="*/ 120 h 169"/>
                <a:gd name="T10" fmla="*/ 156 w 596"/>
                <a:gd name="T11" fmla="*/ 120 h 169"/>
                <a:gd name="T12" fmla="*/ 141 w 596"/>
                <a:gd name="T13" fmla="*/ 109 h 169"/>
                <a:gd name="T14" fmla="*/ 124 w 596"/>
                <a:gd name="T15" fmla="*/ 125 h 169"/>
                <a:gd name="T16" fmla="*/ 141 w 596"/>
                <a:gd name="T17" fmla="*/ 141 h 169"/>
                <a:gd name="T18" fmla="*/ 156 w 596"/>
                <a:gd name="T19" fmla="*/ 130 h 169"/>
                <a:gd name="T20" fmla="*/ 310 w 596"/>
                <a:gd name="T21" fmla="*/ 130 h 169"/>
                <a:gd name="T22" fmla="*/ 351 w 596"/>
                <a:gd name="T23" fmla="*/ 90 h 169"/>
                <a:gd name="T24" fmla="*/ 456 w 596"/>
                <a:gd name="T25" fmla="*/ 90 h 169"/>
                <a:gd name="T26" fmla="*/ 596 w 596"/>
                <a:gd name="T27" fmla="*/ 169 h 169"/>
                <a:gd name="T28" fmla="*/ 596 w 596"/>
                <a:gd name="T29" fmla="*/ 0 h 169"/>
                <a:gd name="T30" fmla="*/ 456 w 596"/>
                <a:gd name="T31" fmla="*/ 80 h 169"/>
                <a:gd name="T32" fmla="*/ 50 w 596"/>
                <a:gd name="T33" fmla="*/ 80 h 169"/>
                <a:gd name="T34" fmla="*/ 25 w 596"/>
                <a:gd name="T35" fmla="*/ 60 h 169"/>
                <a:gd name="T36" fmla="*/ 1 w 596"/>
                <a:gd name="T37" fmla="*/ 80 h 169"/>
                <a:gd name="T38" fmla="*/ 0 w 596"/>
                <a:gd name="T39" fmla="*/ 80 h 169"/>
                <a:gd name="T40" fmla="*/ 0 w 596"/>
                <a:gd name="T41" fmla="*/ 90 h 169"/>
                <a:gd name="T42" fmla="*/ 1 w 596"/>
                <a:gd name="T43" fmla="*/ 90 h 169"/>
                <a:gd name="T44" fmla="*/ 586 w 596"/>
                <a:gd name="T45" fmla="*/ 18 h 169"/>
                <a:gd name="T46" fmla="*/ 586 w 596"/>
                <a:gd name="T47" fmla="*/ 152 h 169"/>
                <a:gd name="T48" fmla="*/ 468 w 596"/>
                <a:gd name="T49" fmla="*/ 85 h 169"/>
                <a:gd name="T50" fmla="*/ 586 w 596"/>
                <a:gd name="T51" fmla="*/ 1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96" h="169">
                  <a:moveTo>
                    <a:pt x="1" y="90"/>
                  </a:moveTo>
                  <a:cubicBezTo>
                    <a:pt x="3" y="101"/>
                    <a:pt x="13" y="109"/>
                    <a:pt x="25" y="109"/>
                  </a:cubicBezTo>
                  <a:cubicBezTo>
                    <a:pt x="37" y="109"/>
                    <a:pt x="47" y="101"/>
                    <a:pt x="50" y="90"/>
                  </a:cubicBezTo>
                  <a:cubicBezTo>
                    <a:pt x="337" y="90"/>
                    <a:pt x="337" y="90"/>
                    <a:pt x="337" y="90"/>
                  </a:cubicBezTo>
                  <a:cubicBezTo>
                    <a:pt x="306" y="120"/>
                    <a:pt x="306" y="120"/>
                    <a:pt x="306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4" y="113"/>
                    <a:pt x="148" y="109"/>
                    <a:pt x="141" y="109"/>
                  </a:cubicBezTo>
                  <a:cubicBezTo>
                    <a:pt x="132" y="109"/>
                    <a:pt x="124" y="116"/>
                    <a:pt x="124" y="125"/>
                  </a:cubicBezTo>
                  <a:cubicBezTo>
                    <a:pt x="124" y="134"/>
                    <a:pt x="132" y="141"/>
                    <a:pt x="141" y="141"/>
                  </a:cubicBezTo>
                  <a:cubicBezTo>
                    <a:pt x="148" y="141"/>
                    <a:pt x="154" y="137"/>
                    <a:pt x="156" y="130"/>
                  </a:cubicBezTo>
                  <a:cubicBezTo>
                    <a:pt x="310" y="130"/>
                    <a:pt x="310" y="130"/>
                    <a:pt x="310" y="130"/>
                  </a:cubicBezTo>
                  <a:cubicBezTo>
                    <a:pt x="351" y="90"/>
                    <a:pt x="351" y="90"/>
                    <a:pt x="351" y="90"/>
                  </a:cubicBezTo>
                  <a:cubicBezTo>
                    <a:pt x="456" y="90"/>
                    <a:pt x="456" y="90"/>
                    <a:pt x="456" y="90"/>
                  </a:cubicBezTo>
                  <a:cubicBezTo>
                    <a:pt x="596" y="169"/>
                    <a:pt x="596" y="169"/>
                    <a:pt x="596" y="169"/>
                  </a:cubicBezTo>
                  <a:cubicBezTo>
                    <a:pt x="596" y="0"/>
                    <a:pt x="596" y="0"/>
                    <a:pt x="596" y="0"/>
                  </a:cubicBezTo>
                  <a:cubicBezTo>
                    <a:pt x="456" y="80"/>
                    <a:pt x="456" y="80"/>
                    <a:pt x="456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47" y="68"/>
                    <a:pt x="37" y="60"/>
                    <a:pt x="25" y="60"/>
                  </a:cubicBezTo>
                  <a:cubicBezTo>
                    <a:pt x="13" y="60"/>
                    <a:pt x="3" y="68"/>
                    <a:pt x="1" y="8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1" y="90"/>
                  </a:lnTo>
                  <a:close/>
                  <a:moveTo>
                    <a:pt x="586" y="18"/>
                  </a:moveTo>
                  <a:cubicBezTo>
                    <a:pt x="586" y="152"/>
                    <a:pt x="586" y="152"/>
                    <a:pt x="586" y="152"/>
                  </a:cubicBezTo>
                  <a:cubicBezTo>
                    <a:pt x="468" y="85"/>
                    <a:pt x="468" y="85"/>
                    <a:pt x="468" y="85"/>
                  </a:cubicBezTo>
                  <a:lnTo>
                    <a:pt x="58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7"/>
            <p:cNvSpPr/>
            <p:nvPr/>
          </p:nvSpPr>
          <p:spPr bwMode="auto">
            <a:xfrm>
              <a:off x="2302" y="294"/>
              <a:ext cx="683" cy="192"/>
            </a:xfrm>
            <a:custGeom>
              <a:avLst/>
              <a:gdLst>
                <a:gd name="T0" fmla="*/ 670 w 683"/>
                <a:gd name="T1" fmla="*/ 192 h 192"/>
                <a:gd name="T2" fmla="*/ 683 w 683"/>
                <a:gd name="T3" fmla="*/ 180 h 192"/>
                <a:gd name="T4" fmla="*/ 536 w 683"/>
                <a:gd name="T5" fmla="*/ 0 h 192"/>
                <a:gd name="T6" fmla="*/ 0 w 683"/>
                <a:gd name="T7" fmla="*/ 0 h 192"/>
                <a:gd name="T8" fmla="*/ 0 w 683"/>
                <a:gd name="T9" fmla="*/ 19 h 192"/>
                <a:gd name="T10" fmla="*/ 528 w 683"/>
                <a:gd name="T11" fmla="*/ 19 h 192"/>
                <a:gd name="T12" fmla="*/ 670 w 683"/>
                <a:gd name="T13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3" h="192">
                  <a:moveTo>
                    <a:pt x="670" y="192"/>
                  </a:moveTo>
                  <a:lnTo>
                    <a:pt x="683" y="180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528" y="19"/>
                  </a:lnTo>
                  <a:lnTo>
                    <a:pt x="67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55"/>
            <p:cNvSpPr/>
            <p:nvPr/>
          </p:nvSpPr>
          <p:spPr bwMode="auto">
            <a:xfrm>
              <a:off x="5419" y="3234"/>
              <a:ext cx="99" cy="113"/>
            </a:xfrm>
            <a:custGeom>
              <a:avLst/>
              <a:gdLst>
                <a:gd name="T0" fmla="*/ 0 w 99"/>
                <a:gd name="T1" fmla="*/ 28 h 113"/>
                <a:gd name="T2" fmla="*/ 50 w 99"/>
                <a:gd name="T3" fmla="*/ 0 h 113"/>
                <a:gd name="T4" fmla="*/ 99 w 99"/>
                <a:gd name="T5" fmla="*/ 28 h 113"/>
                <a:gd name="T6" fmla="*/ 99 w 99"/>
                <a:gd name="T7" fmla="*/ 84 h 113"/>
                <a:gd name="T8" fmla="*/ 50 w 99"/>
                <a:gd name="T9" fmla="*/ 113 h 113"/>
                <a:gd name="T10" fmla="*/ 0 w 99"/>
                <a:gd name="T11" fmla="*/ 84 h 113"/>
                <a:gd name="T12" fmla="*/ 0 w 99"/>
                <a:gd name="T13" fmla="*/ 28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113">
                  <a:moveTo>
                    <a:pt x="0" y="28"/>
                  </a:moveTo>
                  <a:lnTo>
                    <a:pt x="50" y="0"/>
                  </a:lnTo>
                  <a:lnTo>
                    <a:pt x="99" y="28"/>
                  </a:lnTo>
                  <a:lnTo>
                    <a:pt x="99" y="84"/>
                  </a:lnTo>
                  <a:lnTo>
                    <a:pt x="50" y="113"/>
                  </a:lnTo>
                  <a:lnTo>
                    <a:pt x="0" y="84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3" name="Group 4"/>
          <p:cNvGrpSpPr>
            <a:grpSpLocks noChangeAspect="1"/>
          </p:cNvGrpSpPr>
          <p:nvPr/>
        </p:nvGrpSpPr>
        <p:grpSpPr bwMode="auto">
          <a:xfrm rot="10800000">
            <a:off x="-241257" y="4357250"/>
            <a:ext cx="3766340" cy="2677589"/>
            <a:chOff x="2074" y="-2"/>
            <a:chExt cx="4082" cy="2902"/>
          </a:xfrm>
          <a:gradFill>
            <a:gsLst>
              <a:gs pos="0">
                <a:schemeClr val="accent5">
                  <a:lumMod val="50000"/>
                </a:schemeClr>
              </a:gs>
              <a:gs pos="97101">
                <a:srgbClr val="20AEE5"/>
              </a:gs>
              <a:gs pos="72000">
                <a:srgbClr val="0070C0"/>
              </a:gs>
            </a:gsLst>
            <a:lin ang="10800000" scaled="0"/>
          </a:gradFill>
        </p:grpSpPr>
        <p:sp>
          <p:nvSpPr>
            <p:cNvPr id="64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7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9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0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1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6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7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8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9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1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2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5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6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7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8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4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5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6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7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8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9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0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1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4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9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0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1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2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5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6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7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8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97619" y="-312977"/>
            <a:ext cx="596822" cy="690723"/>
            <a:chOff x="2293938" y="-7937"/>
            <a:chExt cx="596900" cy="690563"/>
          </a:xfrm>
          <a:gradFill>
            <a:gsLst>
              <a:gs pos="33300">
                <a:srgbClr val="0070C0"/>
              </a:gs>
              <a:gs pos="100000">
                <a:srgbClr val="363F4A"/>
              </a:gs>
              <a:gs pos="0">
                <a:srgbClr val="20AEE5"/>
              </a:gs>
            </a:gsLst>
            <a:lin ang="10800000" scaled="0"/>
          </a:gradFill>
        </p:grpSpPr>
        <p:sp>
          <p:nvSpPr>
            <p:cNvPr id="120" name="Freeform 32"/>
            <p:cNvSpPr/>
            <p:nvPr/>
          </p:nvSpPr>
          <p:spPr bwMode="auto">
            <a:xfrm>
              <a:off x="2343150" y="-7937"/>
              <a:ext cx="547688" cy="641350"/>
            </a:xfrm>
            <a:custGeom>
              <a:avLst/>
              <a:gdLst>
                <a:gd name="T0" fmla="*/ 331 w 345"/>
                <a:gd name="T1" fmla="*/ 0 h 404"/>
                <a:gd name="T2" fmla="*/ 331 w 345"/>
                <a:gd name="T3" fmla="*/ 66 h 404"/>
                <a:gd name="T4" fmla="*/ 0 w 345"/>
                <a:gd name="T5" fmla="*/ 395 h 404"/>
                <a:gd name="T6" fmla="*/ 9 w 345"/>
                <a:gd name="T7" fmla="*/ 404 h 404"/>
                <a:gd name="T8" fmla="*/ 343 w 345"/>
                <a:gd name="T9" fmla="*/ 75 h 404"/>
                <a:gd name="T10" fmla="*/ 345 w 345"/>
                <a:gd name="T11" fmla="*/ 73 h 404"/>
                <a:gd name="T12" fmla="*/ 345 w 345"/>
                <a:gd name="T13" fmla="*/ 69 h 404"/>
                <a:gd name="T14" fmla="*/ 345 w 345"/>
                <a:gd name="T15" fmla="*/ 0 h 404"/>
                <a:gd name="T16" fmla="*/ 331 w 345"/>
                <a:gd name="T17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404">
                  <a:moveTo>
                    <a:pt x="331" y="0"/>
                  </a:moveTo>
                  <a:lnTo>
                    <a:pt x="331" y="66"/>
                  </a:lnTo>
                  <a:lnTo>
                    <a:pt x="0" y="395"/>
                  </a:lnTo>
                  <a:lnTo>
                    <a:pt x="9" y="404"/>
                  </a:lnTo>
                  <a:lnTo>
                    <a:pt x="343" y="75"/>
                  </a:lnTo>
                  <a:lnTo>
                    <a:pt x="345" y="73"/>
                  </a:lnTo>
                  <a:lnTo>
                    <a:pt x="345" y="69"/>
                  </a:lnTo>
                  <a:lnTo>
                    <a:pt x="345" y="0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1" name="Oval 33"/>
            <p:cNvSpPr>
              <a:spLocks noChangeArrowheads="1"/>
            </p:cNvSpPr>
            <p:nvPr/>
          </p:nvSpPr>
          <p:spPr bwMode="auto">
            <a:xfrm>
              <a:off x="2293938" y="573088"/>
              <a:ext cx="112713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33300">
                <a:srgbClr val="0070C0"/>
              </a:gs>
              <a:gs pos="100000">
                <a:srgbClr val="363F4A"/>
              </a:gs>
              <a:gs pos="0">
                <a:srgbClr val="20AEE5"/>
              </a:gs>
            </a:gsLst>
            <a:lin ang="10800000" scaled="0"/>
          </a:gradFill>
        </p:grpSpPr>
        <p:sp>
          <p:nvSpPr>
            <p:cNvPr id="123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4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5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6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7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8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9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0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1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2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35" name="文本框 134"/>
          <p:cNvSpPr txBox="1"/>
          <p:nvPr/>
        </p:nvSpPr>
        <p:spPr>
          <a:xfrm>
            <a:off x="1998543" y="4586017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程序设计实践</a:t>
            </a:r>
          </a:p>
        </p:txBody>
      </p:sp>
      <p:sp>
        <p:nvSpPr>
          <p:cNvPr id="136" name="文本框 135"/>
          <p:cNvSpPr txBox="1"/>
          <p:nvPr/>
        </p:nvSpPr>
        <p:spPr>
          <a:xfrm>
            <a:off x="1491615" y="5109845"/>
            <a:ext cx="8608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没人和我组队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	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学号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		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计算机科学与技术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	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姓名</a:t>
            </a:r>
          </a:p>
        </p:txBody>
      </p:sp>
      <p:grpSp>
        <p:nvGrpSpPr>
          <p:cNvPr id="156" name="组合 155"/>
          <p:cNvGrpSpPr/>
          <p:nvPr/>
        </p:nvGrpSpPr>
        <p:grpSpPr>
          <a:xfrm>
            <a:off x="1672868" y="2451342"/>
            <a:ext cx="8427688" cy="1730365"/>
            <a:chOff x="1672868" y="2451342"/>
            <a:chExt cx="8427688" cy="1730365"/>
          </a:xfrm>
        </p:grpSpPr>
        <p:grpSp>
          <p:nvGrpSpPr>
            <p:cNvPr id="149" name="组合 148"/>
            <p:cNvGrpSpPr/>
            <p:nvPr/>
          </p:nvGrpSpPr>
          <p:grpSpPr>
            <a:xfrm>
              <a:off x="3250948" y="2451342"/>
              <a:ext cx="6849608" cy="368363"/>
              <a:chOff x="1779473" y="3078161"/>
              <a:chExt cx="6849608" cy="368363"/>
            </a:xfrm>
          </p:grpSpPr>
          <p:sp>
            <p:nvSpPr>
              <p:cNvPr id="139" name="Oval 45"/>
              <p:cNvSpPr>
                <a:spLocks noChangeArrowheads="1"/>
              </p:cNvSpPr>
              <p:nvPr/>
            </p:nvSpPr>
            <p:spPr bwMode="auto">
              <a:xfrm>
                <a:off x="8514796" y="3335373"/>
                <a:ext cx="114285" cy="111151"/>
              </a:xfrm>
              <a:prstGeom prst="ellipse">
                <a:avLst/>
              </a:prstGeom>
              <a:gradFill>
                <a:gsLst>
                  <a:gs pos="100000">
                    <a:srgbClr val="363F4A"/>
                  </a:gs>
                  <a:gs pos="0">
                    <a:srgbClr val="0070C0"/>
                  </a:gs>
                </a:gsLst>
                <a:lin ang="108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48" name="组合 147"/>
              <p:cNvGrpSpPr/>
              <p:nvPr/>
            </p:nvGrpSpPr>
            <p:grpSpPr>
              <a:xfrm>
                <a:off x="1779473" y="3078161"/>
                <a:ext cx="6834106" cy="312377"/>
                <a:chOff x="1779473" y="3078161"/>
                <a:chExt cx="6834106" cy="312377"/>
              </a:xfrm>
            </p:grpSpPr>
            <p:cxnSp>
              <p:nvCxnSpPr>
                <p:cNvPr id="141" name="直接连接符 140"/>
                <p:cNvCxnSpPr/>
                <p:nvPr/>
              </p:nvCxnSpPr>
              <p:spPr>
                <a:xfrm>
                  <a:off x="1779473" y="3078161"/>
                  <a:ext cx="546063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直接连接符 142"/>
                <p:cNvCxnSpPr/>
                <p:nvPr/>
              </p:nvCxnSpPr>
              <p:spPr>
                <a:xfrm>
                  <a:off x="7240103" y="3078161"/>
                  <a:ext cx="696780" cy="31237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直接连接符 144"/>
                <p:cNvCxnSpPr/>
                <p:nvPr/>
              </p:nvCxnSpPr>
              <p:spPr>
                <a:xfrm>
                  <a:off x="7936883" y="3390538"/>
                  <a:ext cx="676696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50" name="组合 149"/>
            <p:cNvGrpSpPr/>
            <p:nvPr/>
          </p:nvGrpSpPr>
          <p:grpSpPr>
            <a:xfrm rot="10800000">
              <a:off x="1672868" y="3813344"/>
              <a:ext cx="6849608" cy="368363"/>
              <a:chOff x="1779473" y="3078161"/>
              <a:chExt cx="6849608" cy="368363"/>
            </a:xfrm>
          </p:grpSpPr>
          <p:sp>
            <p:nvSpPr>
              <p:cNvPr id="151" name="Oval 45"/>
              <p:cNvSpPr>
                <a:spLocks noChangeArrowheads="1"/>
              </p:cNvSpPr>
              <p:nvPr/>
            </p:nvSpPr>
            <p:spPr bwMode="auto">
              <a:xfrm>
                <a:off x="8514796" y="3335373"/>
                <a:ext cx="114285" cy="111151"/>
              </a:xfrm>
              <a:prstGeom prst="ellipse">
                <a:avLst/>
              </a:prstGeom>
              <a:gradFill>
                <a:gsLst>
                  <a:gs pos="100000">
                    <a:srgbClr val="363F4A"/>
                  </a:gs>
                  <a:gs pos="0">
                    <a:srgbClr val="0070C0"/>
                  </a:gs>
                </a:gsLst>
                <a:lin ang="108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52" name="组合 151"/>
              <p:cNvGrpSpPr/>
              <p:nvPr/>
            </p:nvGrpSpPr>
            <p:grpSpPr>
              <a:xfrm>
                <a:off x="1779473" y="3078161"/>
                <a:ext cx="6834106" cy="312377"/>
                <a:chOff x="1779473" y="3078161"/>
                <a:chExt cx="6834106" cy="312377"/>
              </a:xfrm>
            </p:grpSpPr>
            <p:cxnSp>
              <p:nvCxnSpPr>
                <p:cNvPr id="153" name="直接连接符 152"/>
                <p:cNvCxnSpPr/>
                <p:nvPr/>
              </p:nvCxnSpPr>
              <p:spPr>
                <a:xfrm>
                  <a:off x="1779473" y="3078161"/>
                  <a:ext cx="546063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直接连接符 153"/>
                <p:cNvCxnSpPr/>
                <p:nvPr/>
              </p:nvCxnSpPr>
              <p:spPr>
                <a:xfrm>
                  <a:off x="7240103" y="3078161"/>
                  <a:ext cx="696780" cy="31237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直接连接符 154"/>
                <p:cNvCxnSpPr/>
                <p:nvPr/>
              </p:nvCxnSpPr>
              <p:spPr>
                <a:xfrm>
                  <a:off x="7936883" y="3390538"/>
                  <a:ext cx="676696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2" name="文本框 1"/>
          <p:cNvSpPr txBox="1"/>
          <p:nvPr/>
        </p:nvSpPr>
        <p:spPr>
          <a:xfrm>
            <a:off x="2503706" y="2484908"/>
            <a:ext cx="7199828" cy="1938020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dist">
              <a:defRPr sz="6000" spc="-300">
                <a:ln w="0"/>
                <a:solidFill>
                  <a:schemeClr val="accent5">
                    <a:lumMod val="50000"/>
                  </a:schemeClr>
                </a:solidFill>
                <a:latin typeface="方正正大黑简体" pitchFamily="2" charset="-122"/>
                <a:ea typeface="方正正大黑简体" pitchFamily="2" charset="-122"/>
              </a:defRPr>
            </a:lvl1pPr>
            <a:lvl2pPr marL="742950" indent="-285750" eaLnBrk="0" hangingPunct="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b="1" spc="0" dirty="0">
                <a:latin typeface="+mn-lt"/>
                <a:ea typeface="+mn-ea"/>
                <a:cs typeface="+mn-ea"/>
                <a:sym typeface="+mn-lt"/>
              </a:rPr>
              <a:t>基于</a:t>
            </a:r>
            <a:r>
              <a:rPr lang="en-US" altLang="zh-CN" b="1" spc="0" dirty="0">
                <a:latin typeface="+mn-lt"/>
                <a:ea typeface="+mn-ea"/>
                <a:cs typeface="+mn-ea"/>
                <a:sym typeface="+mn-lt"/>
              </a:rPr>
              <a:t>esp32</a:t>
            </a:r>
            <a:r>
              <a:rPr lang="zh-CN" altLang="en-US" b="1" spc="0" dirty="0">
                <a:latin typeface="+mn-lt"/>
                <a:ea typeface="+mn-ea"/>
                <a:cs typeface="+mn-ea"/>
                <a:sym typeface="+mn-lt"/>
              </a:rPr>
              <a:t>的大学生多功能随身小助手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4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/>
      <p:bldP spid="136" grpId="0"/>
      <p:bldP spid="2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57224" y="42333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Group 4"/>
          <p:cNvGrpSpPr>
            <a:grpSpLocks noChangeAspect="1"/>
          </p:cNvGrpSpPr>
          <p:nvPr/>
        </p:nvGrpSpPr>
        <p:grpSpPr bwMode="auto">
          <a:xfrm>
            <a:off x="8724661" y="-297153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1" name="文本框 70"/>
          <p:cNvSpPr txBox="1"/>
          <p:nvPr/>
        </p:nvSpPr>
        <p:spPr>
          <a:xfrm flipH="1">
            <a:off x="3476189" y="353017"/>
            <a:ext cx="8380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685800">
              <a:defRPr sz="4800" b="1" spc="3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遇到的困难和解决方案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1977283" y="108059"/>
            <a:ext cx="1074912" cy="1074912"/>
            <a:chOff x="5523005" y="2186837"/>
            <a:chExt cx="642258" cy="642258"/>
          </a:xfrm>
        </p:grpSpPr>
        <p:sp>
          <p:nvSpPr>
            <p:cNvPr id="68" name="椭圆 67"/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  <a:cs typeface="+mn-ea"/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5620394" y="2256628"/>
              <a:ext cx="520272" cy="49651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04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-88306" y="1222324"/>
            <a:ext cx="12418110" cy="6833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3.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一开始使用的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TFT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屏幕无法显示任何图案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解决方案：把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SPI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通信的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TFT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屏幕换成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IIC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通信的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OLED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屏幕，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   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寻找对应的库文件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4.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屏幕无法显示中文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解决方案：爬取网站语言换成英语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5.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按键识别不准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解决方案：检查杜邦线的连接，识别到按键时等待几十毫秒，然后再识别一次，按键去抖。根据实验确定适合的参数。并使用纸板贴在矩阵键盘后面，减少人体电流对按键的干扰。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6.VCC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引脚数量不足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解决方案：把一些引脚定义成输出充当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VCC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556" y="2392903"/>
            <a:ext cx="3084971" cy="5970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Group 4"/>
          <p:cNvGrpSpPr>
            <a:grpSpLocks noChangeAspect="1"/>
          </p:cNvGrpSpPr>
          <p:nvPr/>
        </p:nvGrpSpPr>
        <p:grpSpPr bwMode="auto">
          <a:xfrm>
            <a:off x="8724661" y="-297153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1" name="文本框 70"/>
          <p:cNvSpPr txBox="1"/>
          <p:nvPr/>
        </p:nvSpPr>
        <p:spPr>
          <a:xfrm flipH="1">
            <a:off x="3476189" y="353017"/>
            <a:ext cx="8380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685800">
              <a:defRPr sz="4800" b="1" spc="3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遇到的困难和解决方案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1977283" y="108059"/>
            <a:ext cx="1074912" cy="1074912"/>
            <a:chOff x="5523005" y="2186837"/>
            <a:chExt cx="642258" cy="642258"/>
          </a:xfrm>
        </p:grpSpPr>
        <p:sp>
          <p:nvSpPr>
            <p:cNvPr id="68" name="椭圆 67"/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  <a:cs typeface="+mn-ea"/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5620394" y="2256628"/>
              <a:ext cx="520272" cy="49651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04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106106" y="1664086"/>
            <a:ext cx="11979787" cy="5171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7.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定时中断阻塞主程序的运行，外部中断也无效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解决方案：不使用任何中断，改用普通函数判断的笨方法。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8.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异常情况使程序中断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解决方案：在很有可能出现异常的地方使用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try-expect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处理异常语句。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9.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制作贪吃蛇、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2048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两个游戏的过程中，出现各种不合游戏规则的各种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bug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解决方案：计算横纵坐标变化的最佳数值，检查列表和像素坐标是否为行列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/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列行格式，检查变量名是否出错，检查全局变量，建立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flag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列表，使用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print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调试，等等。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10.2048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因为屏幕过小无法显示四位数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解决方案：改成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1&lt;&lt;n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的模式，但只显示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n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Group 4"/>
          <p:cNvGrpSpPr>
            <a:grpSpLocks noChangeAspect="1"/>
          </p:cNvGrpSpPr>
          <p:nvPr/>
        </p:nvGrpSpPr>
        <p:grpSpPr bwMode="auto">
          <a:xfrm>
            <a:off x="8724661" y="-297153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1" name="文本框 70"/>
          <p:cNvSpPr txBox="1"/>
          <p:nvPr/>
        </p:nvSpPr>
        <p:spPr>
          <a:xfrm flipH="1">
            <a:off x="3476189" y="353017"/>
            <a:ext cx="8380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685800">
              <a:defRPr sz="4800" b="1" spc="3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可改进处很多</a:t>
            </a:r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……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1977283" y="108059"/>
            <a:ext cx="1074912" cy="1074912"/>
            <a:chOff x="5523005" y="2186837"/>
            <a:chExt cx="642258" cy="642258"/>
          </a:xfrm>
        </p:grpSpPr>
        <p:sp>
          <p:nvSpPr>
            <p:cNvPr id="68" name="椭圆 67"/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  <a:cs typeface="+mn-ea"/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5620394" y="2256628"/>
              <a:ext cx="520272" cy="49651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05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710400" y="1847133"/>
            <a:ext cx="108782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可扩展性√</a:t>
            </a:r>
            <a:endParaRPr lang="en-US" altLang="zh-CN" sz="2000" dirty="0"/>
          </a:p>
          <a:p>
            <a:r>
              <a:rPr lang="en-US" altLang="zh-CN" sz="2000" dirty="0"/>
              <a:t>1.</a:t>
            </a:r>
            <a:r>
              <a:rPr lang="zh-CN" altLang="en-US" sz="2000" dirty="0"/>
              <a:t>加一些新颖的功能。</a:t>
            </a:r>
            <a:endParaRPr lang="en-US" altLang="zh-CN" sz="2000" dirty="0"/>
          </a:p>
          <a:p>
            <a:r>
              <a:rPr lang="en-US" altLang="zh-CN" sz="2000" dirty="0"/>
              <a:t>2.</a:t>
            </a:r>
            <a:r>
              <a:rPr lang="zh-CN" altLang="en-US" sz="2000" dirty="0"/>
              <a:t>运用好可以连接无线网络这一优势，爬各种网站。</a:t>
            </a:r>
            <a:endParaRPr lang="en-US" altLang="zh-CN" sz="2000" dirty="0"/>
          </a:p>
          <a:p>
            <a:r>
              <a:rPr lang="en-US" altLang="zh-CN" sz="2000" dirty="0"/>
              <a:t>3.</a:t>
            </a:r>
            <a:r>
              <a:rPr lang="zh-CN" altLang="en-US" sz="2000" dirty="0"/>
              <a:t>使用</a:t>
            </a:r>
            <a:r>
              <a:rPr lang="en-US" altLang="zh-CN" sz="2000" dirty="0"/>
              <a:t>ds1302</a:t>
            </a:r>
            <a:r>
              <a:rPr lang="zh-CN" altLang="en-US" sz="2000" dirty="0"/>
              <a:t>时钟模块，断电依然能走时。同时闹钟也用文件存储，断电依然保留闹钟信息。</a:t>
            </a:r>
            <a:endParaRPr lang="en-US" altLang="zh-CN" sz="2000" dirty="0"/>
          </a:p>
          <a:p>
            <a:r>
              <a:rPr lang="en-US" altLang="zh-CN" sz="2000" dirty="0"/>
              <a:t>4.</a:t>
            </a:r>
            <a:r>
              <a:rPr lang="zh-CN" altLang="en-US" sz="2000" dirty="0"/>
              <a:t>按键的替代：</a:t>
            </a:r>
            <a:r>
              <a:rPr lang="en-US" altLang="zh-CN" sz="2000" dirty="0"/>
              <a:t>IIC</a:t>
            </a:r>
            <a:r>
              <a:rPr lang="zh-CN" altLang="en-US" sz="2000" dirty="0"/>
              <a:t>通信的按键；</a:t>
            </a:r>
            <a:r>
              <a:rPr lang="en-US" altLang="zh-CN" sz="2000" dirty="0"/>
              <a:t>74HC165</a:t>
            </a:r>
            <a:r>
              <a:rPr lang="zh-CN" altLang="en-US" sz="2000" dirty="0"/>
              <a:t>芯片替代轮流供电和识别的矩阵键盘，减少引脚浪费；</a:t>
            </a:r>
            <a:endParaRPr lang="en-US" altLang="zh-CN" sz="2000" dirty="0"/>
          </a:p>
          <a:p>
            <a:r>
              <a:rPr lang="zh-CN" altLang="en-US" sz="2000" dirty="0"/>
              <a:t>其它输入方式：</a:t>
            </a:r>
            <a:r>
              <a:rPr lang="en-US" altLang="zh-CN" sz="2000" dirty="0"/>
              <a:t>mpu6050</a:t>
            </a:r>
            <a:r>
              <a:rPr lang="zh-CN" altLang="en-US" sz="2000" dirty="0"/>
              <a:t>六轴传感器，通过倾斜输入（同时也可以帮助大学生记录步数和里程）；触摸传感器防止按键声音干扰他人。</a:t>
            </a:r>
            <a:endParaRPr lang="en-US" altLang="zh-CN" sz="2000" dirty="0"/>
          </a:p>
          <a:p>
            <a:r>
              <a:rPr lang="en-US" altLang="zh-CN" sz="2000" dirty="0"/>
              <a:t>5.</a:t>
            </a:r>
            <a:r>
              <a:rPr lang="zh-CN" altLang="en-US" sz="2000" dirty="0"/>
              <a:t>经实验，递归层数有限，所以编程上要减少递归。</a:t>
            </a:r>
            <a:endParaRPr lang="en-US" altLang="zh-CN" sz="2000" dirty="0"/>
          </a:p>
          <a:p>
            <a:r>
              <a:rPr lang="en-US" altLang="zh-CN" sz="2000" dirty="0"/>
              <a:t>……</a:t>
            </a: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5682775" y="-289869"/>
            <a:ext cx="7153202" cy="6677352"/>
            <a:chOff x="1526" y="-2"/>
            <a:chExt cx="4630" cy="4322"/>
          </a:xfrm>
          <a:gradFill>
            <a:gsLst>
              <a:gs pos="0">
                <a:srgbClr val="20AEE5"/>
              </a:gs>
              <a:gs pos="33372">
                <a:srgbClr val="0070C0"/>
              </a:gs>
              <a:gs pos="81000">
                <a:schemeClr val="accent5">
                  <a:lumMod val="50000"/>
                </a:schemeClr>
              </a:gs>
            </a:gsLst>
            <a:lin ang="0" scaled="0"/>
          </a:gradFill>
        </p:grpSpPr>
        <p:sp>
          <p:nvSpPr>
            <p:cNvPr id="7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Freeform 24"/>
            <p:cNvSpPr>
              <a:spLocks noEditPoints="1"/>
            </p:cNvSpPr>
            <p:nvPr/>
          </p:nvSpPr>
          <p:spPr bwMode="auto">
            <a:xfrm>
              <a:off x="5241" y="1751"/>
              <a:ext cx="480" cy="2483"/>
            </a:xfrm>
            <a:custGeom>
              <a:avLst/>
              <a:gdLst>
                <a:gd name="T0" fmla="*/ 271 w 284"/>
                <a:gd name="T1" fmla="*/ 717 h 1467"/>
                <a:gd name="T2" fmla="*/ 271 w 284"/>
                <a:gd name="T3" fmla="*/ 536 h 1467"/>
                <a:gd name="T4" fmla="*/ 140 w 284"/>
                <a:gd name="T5" fmla="*/ 406 h 1467"/>
                <a:gd name="T6" fmla="*/ 140 w 284"/>
                <a:gd name="T7" fmla="*/ 131 h 1467"/>
                <a:gd name="T8" fmla="*/ 7 w 284"/>
                <a:gd name="T9" fmla="*/ 0 h 1467"/>
                <a:gd name="T10" fmla="*/ 0 w 284"/>
                <a:gd name="T11" fmla="*/ 7 h 1467"/>
                <a:gd name="T12" fmla="*/ 129 w 284"/>
                <a:gd name="T13" fmla="*/ 136 h 1467"/>
                <a:gd name="T14" fmla="*/ 129 w 284"/>
                <a:gd name="T15" fmla="*/ 809 h 1467"/>
                <a:gd name="T16" fmla="*/ 44 w 284"/>
                <a:gd name="T17" fmla="*/ 858 h 1467"/>
                <a:gd name="T18" fmla="*/ 44 w 284"/>
                <a:gd name="T19" fmla="*/ 961 h 1467"/>
                <a:gd name="T20" fmla="*/ 129 w 284"/>
                <a:gd name="T21" fmla="*/ 1009 h 1467"/>
                <a:gd name="T22" fmla="*/ 129 w 284"/>
                <a:gd name="T23" fmla="*/ 1467 h 1467"/>
                <a:gd name="T24" fmla="*/ 140 w 284"/>
                <a:gd name="T25" fmla="*/ 1467 h 1467"/>
                <a:gd name="T26" fmla="*/ 140 w 284"/>
                <a:gd name="T27" fmla="*/ 1009 h 1467"/>
                <a:gd name="T28" fmla="*/ 167 w 284"/>
                <a:gd name="T29" fmla="*/ 994 h 1467"/>
                <a:gd name="T30" fmla="*/ 167 w 284"/>
                <a:gd name="T31" fmla="*/ 1255 h 1467"/>
                <a:gd name="T32" fmla="*/ 155 w 284"/>
                <a:gd name="T33" fmla="*/ 1270 h 1467"/>
                <a:gd name="T34" fmla="*/ 172 w 284"/>
                <a:gd name="T35" fmla="*/ 1287 h 1467"/>
                <a:gd name="T36" fmla="*/ 189 w 284"/>
                <a:gd name="T37" fmla="*/ 1270 h 1467"/>
                <a:gd name="T38" fmla="*/ 177 w 284"/>
                <a:gd name="T39" fmla="*/ 1255 h 1467"/>
                <a:gd name="T40" fmla="*/ 177 w 284"/>
                <a:gd name="T41" fmla="*/ 988 h 1467"/>
                <a:gd name="T42" fmla="*/ 225 w 284"/>
                <a:gd name="T43" fmla="*/ 961 h 1467"/>
                <a:gd name="T44" fmla="*/ 225 w 284"/>
                <a:gd name="T45" fmla="*/ 858 h 1467"/>
                <a:gd name="T46" fmla="*/ 140 w 284"/>
                <a:gd name="T47" fmla="*/ 809 h 1467"/>
                <a:gd name="T48" fmla="*/ 140 w 284"/>
                <a:gd name="T49" fmla="*/ 420 h 1467"/>
                <a:gd name="T50" fmla="*/ 261 w 284"/>
                <a:gd name="T51" fmla="*/ 540 h 1467"/>
                <a:gd name="T52" fmla="*/ 261 w 284"/>
                <a:gd name="T53" fmla="*/ 717 h 1467"/>
                <a:gd name="T54" fmla="*/ 250 w 284"/>
                <a:gd name="T55" fmla="*/ 733 h 1467"/>
                <a:gd name="T56" fmla="*/ 267 w 284"/>
                <a:gd name="T57" fmla="*/ 749 h 1467"/>
                <a:gd name="T58" fmla="*/ 284 w 284"/>
                <a:gd name="T59" fmla="*/ 733 h 1467"/>
                <a:gd name="T60" fmla="*/ 271 w 284"/>
                <a:gd name="T61" fmla="*/ 717 h 1467"/>
                <a:gd name="T62" fmla="*/ 215 w 284"/>
                <a:gd name="T63" fmla="*/ 955 h 1467"/>
                <a:gd name="T64" fmla="*/ 169 w 284"/>
                <a:gd name="T65" fmla="*/ 981 h 1467"/>
                <a:gd name="T66" fmla="*/ 167 w 284"/>
                <a:gd name="T67" fmla="*/ 981 h 1467"/>
                <a:gd name="T68" fmla="*/ 167 w 284"/>
                <a:gd name="T69" fmla="*/ 982 h 1467"/>
                <a:gd name="T70" fmla="*/ 135 w 284"/>
                <a:gd name="T71" fmla="*/ 1001 h 1467"/>
                <a:gd name="T72" fmla="*/ 54 w 284"/>
                <a:gd name="T73" fmla="*/ 955 h 1467"/>
                <a:gd name="T74" fmla="*/ 54 w 284"/>
                <a:gd name="T75" fmla="*/ 864 h 1467"/>
                <a:gd name="T76" fmla="*/ 135 w 284"/>
                <a:gd name="T77" fmla="*/ 818 h 1467"/>
                <a:gd name="T78" fmla="*/ 215 w 284"/>
                <a:gd name="T79" fmla="*/ 864 h 1467"/>
                <a:gd name="T80" fmla="*/ 215 w 284"/>
                <a:gd name="T81" fmla="*/ 955 h 1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84" h="1467">
                  <a:moveTo>
                    <a:pt x="271" y="717"/>
                  </a:moveTo>
                  <a:cubicBezTo>
                    <a:pt x="271" y="536"/>
                    <a:pt x="271" y="536"/>
                    <a:pt x="271" y="536"/>
                  </a:cubicBezTo>
                  <a:cubicBezTo>
                    <a:pt x="140" y="406"/>
                    <a:pt x="140" y="406"/>
                    <a:pt x="140" y="406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9" y="809"/>
                    <a:pt x="129" y="809"/>
                    <a:pt x="129" y="809"/>
                  </a:cubicBezTo>
                  <a:cubicBezTo>
                    <a:pt x="44" y="858"/>
                    <a:pt x="44" y="858"/>
                    <a:pt x="44" y="858"/>
                  </a:cubicBezTo>
                  <a:cubicBezTo>
                    <a:pt x="44" y="961"/>
                    <a:pt x="44" y="961"/>
                    <a:pt x="44" y="961"/>
                  </a:cubicBezTo>
                  <a:cubicBezTo>
                    <a:pt x="129" y="1009"/>
                    <a:pt x="129" y="1009"/>
                    <a:pt x="129" y="1009"/>
                  </a:cubicBezTo>
                  <a:cubicBezTo>
                    <a:pt x="129" y="1467"/>
                    <a:pt x="129" y="1467"/>
                    <a:pt x="129" y="1467"/>
                  </a:cubicBezTo>
                  <a:cubicBezTo>
                    <a:pt x="140" y="1467"/>
                    <a:pt x="140" y="1467"/>
                    <a:pt x="140" y="1467"/>
                  </a:cubicBezTo>
                  <a:cubicBezTo>
                    <a:pt x="140" y="1009"/>
                    <a:pt x="140" y="1009"/>
                    <a:pt x="140" y="1009"/>
                  </a:cubicBezTo>
                  <a:cubicBezTo>
                    <a:pt x="167" y="994"/>
                    <a:pt x="167" y="994"/>
                    <a:pt x="167" y="994"/>
                  </a:cubicBezTo>
                  <a:cubicBezTo>
                    <a:pt x="167" y="1255"/>
                    <a:pt x="167" y="1255"/>
                    <a:pt x="167" y="1255"/>
                  </a:cubicBezTo>
                  <a:cubicBezTo>
                    <a:pt x="160" y="1257"/>
                    <a:pt x="155" y="1263"/>
                    <a:pt x="155" y="1270"/>
                  </a:cubicBezTo>
                  <a:cubicBezTo>
                    <a:pt x="155" y="1279"/>
                    <a:pt x="163" y="1287"/>
                    <a:pt x="172" y="1287"/>
                  </a:cubicBezTo>
                  <a:cubicBezTo>
                    <a:pt x="181" y="1287"/>
                    <a:pt x="189" y="1279"/>
                    <a:pt x="189" y="1270"/>
                  </a:cubicBezTo>
                  <a:cubicBezTo>
                    <a:pt x="189" y="1263"/>
                    <a:pt x="184" y="1257"/>
                    <a:pt x="177" y="1255"/>
                  </a:cubicBezTo>
                  <a:cubicBezTo>
                    <a:pt x="177" y="988"/>
                    <a:pt x="177" y="988"/>
                    <a:pt x="177" y="988"/>
                  </a:cubicBezTo>
                  <a:cubicBezTo>
                    <a:pt x="225" y="961"/>
                    <a:pt x="225" y="961"/>
                    <a:pt x="225" y="961"/>
                  </a:cubicBezTo>
                  <a:cubicBezTo>
                    <a:pt x="225" y="858"/>
                    <a:pt x="225" y="858"/>
                    <a:pt x="225" y="858"/>
                  </a:cubicBezTo>
                  <a:cubicBezTo>
                    <a:pt x="140" y="809"/>
                    <a:pt x="140" y="809"/>
                    <a:pt x="140" y="809"/>
                  </a:cubicBezTo>
                  <a:cubicBezTo>
                    <a:pt x="140" y="420"/>
                    <a:pt x="140" y="420"/>
                    <a:pt x="140" y="420"/>
                  </a:cubicBezTo>
                  <a:cubicBezTo>
                    <a:pt x="261" y="540"/>
                    <a:pt x="261" y="540"/>
                    <a:pt x="261" y="540"/>
                  </a:cubicBezTo>
                  <a:cubicBezTo>
                    <a:pt x="261" y="717"/>
                    <a:pt x="261" y="717"/>
                    <a:pt x="261" y="717"/>
                  </a:cubicBezTo>
                  <a:cubicBezTo>
                    <a:pt x="255" y="720"/>
                    <a:pt x="250" y="726"/>
                    <a:pt x="250" y="733"/>
                  </a:cubicBezTo>
                  <a:cubicBezTo>
                    <a:pt x="250" y="742"/>
                    <a:pt x="258" y="749"/>
                    <a:pt x="267" y="749"/>
                  </a:cubicBezTo>
                  <a:cubicBezTo>
                    <a:pt x="276" y="749"/>
                    <a:pt x="284" y="742"/>
                    <a:pt x="284" y="733"/>
                  </a:cubicBezTo>
                  <a:cubicBezTo>
                    <a:pt x="284" y="725"/>
                    <a:pt x="278" y="719"/>
                    <a:pt x="271" y="717"/>
                  </a:cubicBezTo>
                  <a:close/>
                  <a:moveTo>
                    <a:pt x="215" y="955"/>
                  </a:moveTo>
                  <a:cubicBezTo>
                    <a:pt x="169" y="981"/>
                    <a:pt x="169" y="981"/>
                    <a:pt x="169" y="981"/>
                  </a:cubicBezTo>
                  <a:cubicBezTo>
                    <a:pt x="167" y="981"/>
                    <a:pt x="167" y="981"/>
                    <a:pt x="167" y="981"/>
                  </a:cubicBezTo>
                  <a:cubicBezTo>
                    <a:pt x="167" y="982"/>
                    <a:pt x="167" y="982"/>
                    <a:pt x="167" y="982"/>
                  </a:cubicBezTo>
                  <a:cubicBezTo>
                    <a:pt x="135" y="1001"/>
                    <a:pt x="135" y="1001"/>
                    <a:pt x="135" y="1001"/>
                  </a:cubicBezTo>
                  <a:cubicBezTo>
                    <a:pt x="54" y="955"/>
                    <a:pt x="54" y="955"/>
                    <a:pt x="54" y="955"/>
                  </a:cubicBezTo>
                  <a:cubicBezTo>
                    <a:pt x="54" y="864"/>
                    <a:pt x="54" y="864"/>
                    <a:pt x="54" y="864"/>
                  </a:cubicBezTo>
                  <a:cubicBezTo>
                    <a:pt x="135" y="818"/>
                    <a:pt x="135" y="818"/>
                    <a:pt x="135" y="818"/>
                  </a:cubicBezTo>
                  <a:cubicBezTo>
                    <a:pt x="215" y="864"/>
                    <a:pt x="215" y="864"/>
                    <a:pt x="215" y="864"/>
                  </a:cubicBezTo>
                  <a:lnTo>
                    <a:pt x="215" y="9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30"/>
            <p:cNvSpPr/>
            <p:nvPr/>
          </p:nvSpPr>
          <p:spPr bwMode="auto">
            <a:xfrm>
              <a:off x="4867" y="3117"/>
              <a:ext cx="98" cy="86"/>
            </a:xfrm>
            <a:custGeom>
              <a:avLst/>
              <a:gdLst>
                <a:gd name="T0" fmla="*/ 0 w 98"/>
                <a:gd name="T1" fmla="*/ 0 h 86"/>
                <a:gd name="T2" fmla="*/ 24 w 98"/>
                <a:gd name="T3" fmla="*/ 42 h 86"/>
                <a:gd name="T4" fmla="*/ 48 w 98"/>
                <a:gd name="T5" fmla="*/ 86 h 86"/>
                <a:gd name="T6" fmla="*/ 73 w 98"/>
                <a:gd name="T7" fmla="*/ 44 h 86"/>
                <a:gd name="T8" fmla="*/ 98 w 98"/>
                <a:gd name="T9" fmla="*/ 2 h 86"/>
                <a:gd name="T10" fmla="*/ 49 w 98"/>
                <a:gd name="T11" fmla="*/ 0 h 86"/>
                <a:gd name="T12" fmla="*/ 0 w 98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0" y="0"/>
                  </a:moveTo>
                  <a:lnTo>
                    <a:pt x="24" y="42"/>
                  </a:lnTo>
                  <a:lnTo>
                    <a:pt x="48" y="86"/>
                  </a:lnTo>
                  <a:lnTo>
                    <a:pt x="73" y="44"/>
                  </a:lnTo>
                  <a:lnTo>
                    <a:pt x="98" y="2"/>
                  </a:lnTo>
                  <a:lnTo>
                    <a:pt x="4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Freeform 31"/>
            <p:cNvSpPr/>
            <p:nvPr/>
          </p:nvSpPr>
          <p:spPr bwMode="auto">
            <a:xfrm>
              <a:off x="5419" y="4234"/>
              <a:ext cx="99" cy="86"/>
            </a:xfrm>
            <a:custGeom>
              <a:avLst/>
              <a:gdLst>
                <a:gd name="T0" fmla="*/ 0 w 99"/>
                <a:gd name="T1" fmla="*/ 0 h 86"/>
                <a:gd name="T2" fmla="*/ 23 w 99"/>
                <a:gd name="T3" fmla="*/ 42 h 86"/>
                <a:gd name="T4" fmla="*/ 47 w 99"/>
                <a:gd name="T5" fmla="*/ 86 h 86"/>
                <a:gd name="T6" fmla="*/ 74 w 99"/>
                <a:gd name="T7" fmla="*/ 44 h 86"/>
                <a:gd name="T8" fmla="*/ 99 w 99"/>
                <a:gd name="T9" fmla="*/ 1 h 86"/>
                <a:gd name="T10" fmla="*/ 50 w 99"/>
                <a:gd name="T11" fmla="*/ 1 h 86"/>
                <a:gd name="T12" fmla="*/ 0 w 99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0" y="0"/>
                  </a:moveTo>
                  <a:lnTo>
                    <a:pt x="23" y="42"/>
                  </a:lnTo>
                  <a:lnTo>
                    <a:pt x="47" y="86"/>
                  </a:lnTo>
                  <a:lnTo>
                    <a:pt x="74" y="44"/>
                  </a:lnTo>
                  <a:lnTo>
                    <a:pt x="99" y="1"/>
                  </a:lnTo>
                  <a:lnTo>
                    <a:pt x="5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33"/>
            <p:cNvSpPr>
              <a:spLocks noEditPoints="1"/>
            </p:cNvSpPr>
            <p:nvPr/>
          </p:nvSpPr>
          <p:spPr bwMode="auto">
            <a:xfrm>
              <a:off x="5365" y="3171"/>
              <a:ext cx="208" cy="239"/>
            </a:xfrm>
            <a:custGeom>
              <a:avLst/>
              <a:gdLst>
                <a:gd name="T0" fmla="*/ 0 w 208"/>
                <a:gd name="T1" fmla="*/ 59 h 239"/>
                <a:gd name="T2" fmla="*/ 0 w 208"/>
                <a:gd name="T3" fmla="*/ 179 h 239"/>
                <a:gd name="T4" fmla="*/ 104 w 208"/>
                <a:gd name="T5" fmla="*/ 239 h 239"/>
                <a:gd name="T6" fmla="*/ 208 w 208"/>
                <a:gd name="T7" fmla="*/ 179 h 239"/>
                <a:gd name="T8" fmla="*/ 208 w 208"/>
                <a:gd name="T9" fmla="*/ 59 h 239"/>
                <a:gd name="T10" fmla="*/ 104 w 208"/>
                <a:gd name="T11" fmla="*/ 0 h 239"/>
                <a:gd name="T12" fmla="*/ 0 w 208"/>
                <a:gd name="T13" fmla="*/ 59 h 239"/>
                <a:gd name="T14" fmla="*/ 201 w 208"/>
                <a:gd name="T15" fmla="*/ 174 h 239"/>
                <a:gd name="T16" fmla="*/ 104 w 208"/>
                <a:gd name="T17" fmla="*/ 230 h 239"/>
                <a:gd name="T18" fmla="*/ 6 w 208"/>
                <a:gd name="T19" fmla="*/ 174 h 239"/>
                <a:gd name="T20" fmla="*/ 6 w 208"/>
                <a:gd name="T21" fmla="*/ 64 h 239"/>
                <a:gd name="T22" fmla="*/ 104 w 208"/>
                <a:gd name="T23" fmla="*/ 9 h 239"/>
                <a:gd name="T24" fmla="*/ 201 w 208"/>
                <a:gd name="T25" fmla="*/ 64 h 239"/>
                <a:gd name="T26" fmla="*/ 201 w 208"/>
                <a:gd name="T27" fmla="*/ 174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8" h="239">
                  <a:moveTo>
                    <a:pt x="0" y="59"/>
                  </a:moveTo>
                  <a:lnTo>
                    <a:pt x="0" y="179"/>
                  </a:lnTo>
                  <a:lnTo>
                    <a:pt x="104" y="239"/>
                  </a:lnTo>
                  <a:lnTo>
                    <a:pt x="208" y="179"/>
                  </a:lnTo>
                  <a:lnTo>
                    <a:pt x="208" y="59"/>
                  </a:lnTo>
                  <a:lnTo>
                    <a:pt x="104" y="0"/>
                  </a:lnTo>
                  <a:lnTo>
                    <a:pt x="0" y="59"/>
                  </a:lnTo>
                  <a:close/>
                  <a:moveTo>
                    <a:pt x="201" y="174"/>
                  </a:moveTo>
                  <a:lnTo>
                    <a:pt x="104" y="230"/>
                  </a:lnTo>
                  <a:lnTo>
                    <a:pt x="6" y="174"/>
                  </a:lnTo>
                  <a:lnTo>
                    <a:pt x="6" y="64"/>
                  </a:lnTo>
                  <a:lnTo>
                    <a:pt x="104" y="9"/>
                  </a:lnTo>
                  <a:lnTo>
                    <a:pt x="201" y="64"/>
                  </a:lnTo>
                  <a:lnTo>
                    <a:pt x="20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6"/>
            <p:cNvSpPr>
              <a:spLocks noEditPoints="1"/>
            </p:cNvSpPr>
            <p:nvPr/>
          </p:nvSpPr>
          <p:spPr bwMode="auto">
            <a:xfrm>
              <a:off x="1526" y="448"/>
              <a:ext cx="1008" cy="286"/>
            </a:xfrm>
            <a:custGeom>
              <a:avLst/>
              <a:gdLst>
                <a:gd name="T0" fmla="*/ 1 w 596"/>
                <a:gd name="T1" fmla="*/ 90 h 169"/>
                <a:gd name="T2" fmla="*/ 25 w 596"/>
                <a:gd name="T3" fmla="*/ 109 h 169"/>
                <a:gd name="T4" fmla="*/ 50 w 596"/>
                <a:gd name="T5" fmla="*/ 90 h 169"/>
                <a:gd name="T6" fmla="*/ 337 w 596"/>
                <a:gd name="T7" fmla="*/ 90 h 169"/>
                <a:gd name="T8" fmla="*/ 306 w 596"/>
                <a:gd name="T9" fmla="*/ 120 h 169"/>
                <a:gd name="T10" fmla="*/ 156 w 596"/>
                <a:gd name="T11" fmla="*/ 120 h 169"/>
                <a:gd name="T12" fmla="*/ 141 w 596"/>
                <a:gd name="T13" fmla="*/ 109 h 169"/>
                <a:gd name="T14" fmla="*/ 124 w 596"/>
                <a:gd name="T15" fmla="*/ 125 h 169"/>
                <a:gd name="T16" fmla="*/ 141 w 596"/>
                <a:gd name="T17" fmla="*/ 141 h 169"/>
                <a:gd name="T18" fmla="*/ 156 w 596"/>
                <a:gd name="T19" fmla="*/ 130 h 169"/>
                <a:gd name="T20" fmla="*/ 310 w 596"/>
                <a:gd name="T21" fmla="*/ 130 h 169"/>
                <a:gd name="T22" fmla="*/ 351 w 596"/>
                <a:gd name="T23" fmla="*/ 90 h 169"/>
                <a:gd name="T24" fmla="*/ 456 w 596"/>
                <a:gd name="T25" fmla="*/ 90 h 169"/>
                <a:gd name="T26" fmla="*/ 596 w 596"/>
                <a:gd name="T27" fmla="*/ 169 h 169"/>
                <a:gd name="T28" fmla="*/ 596 w 596"/>
                <a:gd name="T29" fmla="*/ 0 h 169"/>
                <a:gd name="T30" fmla="*/ 456 w 596"/>
                <a:gd name="T31" fmla="*/ 80 h 169"/>
                <a:gd name="T32" fmla="*/ 50 w 596"/>
                <a:gd name="T33" fmla="*/ 80 h 169"/>
                <a:gd name="T34" fmla="*/ 25 w 596"/>
                <a:gd name="T35" fmla="*/ 60 h 169"/>
                <a:gd name="T36" fmla="*/ 1 w 596"/>
                <a:gd name="T37" fmla="*/ 80 h 169"/>
                <a:gd name="T38" fmla="*/ 0 w 596"/>
                <a:gd name="T39" fmla="*/ 80 h 169"/>
                <a:gd name="T40" fmla="*/ 0 w 596"/>
                <a:gd name="T41" fmla="*/ 90 h 169"/>
                <a:gd name="T42" fmla="*/ 1 w 596"/>
                <a:gd name="T43" fmla="*/ 90 h 169"/>
                <a:gd name="T44" fmla="*/ 586 w 596"/>
                <a:gd name="T45" fmla="*/ 18 h 169"/>
                <a:gd name="T46" fmla="*/ 586 w 596"/>
                <a:gd name="T47" fmla="*/ 152 h 169"/>
                <a:gd name="T48" fmla="*/ 468 w 596"/>
                <a:gd name="T49" fmla="*/ 85 h 169"/>
                <a:gd name="T50" fmla="*/ 586 w 596"/>
                <a:gd name="T51" fmla="*/ 1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96" h="169">
                  <a:moveTo>
                    <a:pt x="1" y="90"/>
                  </a:moveTo>
                  <a:cubicBezTo>
                    <a:pt x="3" y="101"/>
                    <a:pt x="13" y="109"/>
                    <a:pt x="25" y="109"/>
                  </a:cubicBezTo>
                  <a:cubicBezTo>
                    <a:pt x="37" y="109"/>
                    <a:pt x="47" y="101"/>
                    <a:pt x="50" y="90"/>
                  </a:cubicBezTo>
                  <a:cubicBezTo>
                    <a:pt x="337" y="90"/>
                    <a:pt x="337" y="90"/>
                    <a:pt x="337" y="90"/>
                  </a:cubicBezTo>
                  <a:cubicBezTo>
                    <a:pt x="306" y="120"/>
                    <a:pt x="306" y="120"/>
                    <a:pt x="306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4" y="113"/>
                    <a:pt x="148" y="109"/>
                    <a:pt x="141" y="109"/>
                  </a:cubicBezTo>
                  <a:cubicBezTo>
                    <a:pt x="132" y="109"/>
                    <a:pt x="124" y="116"/>
                    <a:pt x="124" y="125"/>
                  </a:cubicBezTo>
                  <a:cubicBezTo>
                    <a:pt x="124" y="134"/>
                    <a:pt x="132" y="141"/>
                    <a:pt x="141" y="141"/>
                  </a:cubicBezTo>
                  <a:cubicBezTo>
                    <a:pt x="148" y="141"/>
                    <a:pt x="154" y="137"/>
                    <a:pt x="156" y="130"/>
                  </a:cubicBezTo>
                  <a:cubicBezTo>
                    <a:pt x="310" y="130"/>
                    <a:pt x="310" y="130"/>
                    <a:pt x="310" y="130"/>
                  </a:cubicBezTo>
                  <a:cubicBezTo>
                    <a:pt x="351" y="90"/>
                    <a:pt x="351" y="90"/>
                    <a:pt x="351" y="90"/>
                  </a:cubicBezTo>
                  <a:cubicBezTo>
                    <a:pt x="456" y="90"/>
                    <a:pt x="456" y="90"/>
                    <a:pt x="456" y="90"/>
                  </a:cubicBezTo>
                  <a:cubicBezTo>
                    <a:pt x="596" y="169"/>
                    <a:pt x="596" y="169"/>
                    <a:pt x="596" y="169"/>
                  </a:cubicBezTo>
                  <a:cubicBezTo>
                    <a:pt x="596" y="0"/>
                    <a:pt x="596" y="0"/>
                    <a:pt x="596" y="0"/>
                  </a:cubicBezTo>
                  <a:cubicBezTo>
                    <a:pt x="456" y="80"/>
                    <a:pt x="456" y="80"/>
                    <a:pt x="456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47" y="68"/>
                    <a:pt x="37" y="60"/>
                    <a:pt x="25" y="60"/>
                  </a:cubicBezTo>
                  <a:cubicBezTo>
                    <a:pt x="13" y="60"/>
                    <a:pt x="3" y="68"/>
                    <a:pt x="1" y="8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1" y="90"/>
                  </a:lnTo>
                  <a:close/>
                  <a:moveTo>
                    <a:pt x="586" y="18"/>
                  </a:moveTo>
                  <a:cubicBezTo>
                    <a:pt x="586" y="152"/>
                    <a:pt x="586" y="152"/>
                    <a:pt x="586" y="152"/>
                  </a:cubicBezTo>
                  <a:cubicBezTo>
                    <a:pt x="468" y="85"/>
                    <a:pt x="468" y="85"/>
                    <a:pt x="468" y="85"/>
                  </a:cubicBezTo>
                  <a:lnTo>
                    <a:pt x="58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7"/>
            <p:cNvSpPr/>
            <p:nvPr/>
          </p:nvSpPr>
          <p:spPr bwMode="auto">
            <a:xfrm>
              <a:off x="2302" y="294"/>
              <a:ext cx="683" cy="192"/>
            </a:xfrm>
            <a:custGeom>
              <a:avLst/>
              <a:gdLst>
                <a:gd name="T0" fmla="*/ 670 w 683"/>
                <a:gd name="T1" fmla="*/ 192 h 192"/>
                <a:gd name="T2" fmla="*/ 683 w 683"/>
                <a:gd name="T3" fmla="*/ 180 h 192"/>
                <a:gd name="T4" fmla="*/ 536 w 683"/>
                <a:gd name="T5" fmla="*/ 0 h 192"/>
                <a:gd name="T6" fmla="*/ 0 w 683"/>
                <a:gd name="T7" fmla="*/ 0 h 192"/>
                <a:gd name="T8" fmla="*/ 0 w 683"/>
                <a:gd name="T9" fmla="*/ 19 h 192"/>
                <a:gd name="T10" fmla="*/ 528 w 683"/>
                <a:gd name="T11" fmla="*/ 19 h 192"/>
                <a:gd name="T12" fmla="*/ 670 w 683"/>
                <a:gd name="T13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3" h="192">
                  <a:moveTo>
                    <a:pt x="670" y="192"/>
                  </a:moveTo>
                  <a:lnTo>
                    <a:pt x="683" y="180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528" y="19"/>
                  </a:lnTo>
                  <a:lnTo>
                    <a:pt x="67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55"/>
            <p:cNvSpPr/>
            <p:nvPr/>
          </p:nvSpPr>
          <p:spPr bwMode="auto">
            <a:xfrm>
              <a:off x="5419" y="3234"/>
              <a:ext cx="99" cy="113"/>
            </a:xfrm>
            <a:custGeom>
              <a:avLst/>
              <a:gdLst>
                <a:gd name="T0" fmla="*/ 0 w 99"/>
                <a:gd name="T1" fmla="*/ 28 h 113"/>
                <a:gd name="T2" fmla="*/ 50 w 99"/>
                <a:gd name="T3" fmla="*/ 0 h 113"/>
                <a:gd name="T4" fmla="*/ 99 w 99"/>
                <a:gd name="T5" fmla="*/ 28 h 113"/>
                <a:gd name="T6" fmla="*/ 99 w 99"/>
                <a:gd name="T7" fmla="*/ 84 h 113"/>
                <a:gd name="T8" fmla="*/ 50 w 99"/>
                <a:gd name="T9" fmla="*/ 113 h 113"/>
                <a:gd name="T10" fmla="*/ 0 w 99"/>
                <a:gd name="T11" fmla="*/ 84 h 113"/>
                <a:gd name="T12" fmla="*/ 0 w 99"/>
                <a:gd name="T13" fmla="*/ 28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113">
                  <a:moveTo>
                    <a:pt x="0" y="28"/>
                  </a:moveTo>
                  <a:lnTo>
                    <a:pt x="50" y="0"/>
                  </a:lnTo>
                  <a:lnTo>
                    <a:pt x="99" y="28"/>
                  </a:lnTo>
                  <a:lnTo>
                    <a:pt x="99" y="84"/>
                  </a:lnTo>
                  <a:lnTo>
                    <a:pt x="50" y="113"/>
                  </a:lnTo>
                  <a:lnTo>
                    <a:pt x="0" y="84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63" name="Group 4"/>
          <p:cNvGrpSpPr>
            <a:grpSpLocks noChangeAspect="1"/>
          </p:cNvGrpSpPr>
          <p:nvPr/>
        </p:nvGrpSpPr>
        <p:grpSpPr bwMode="auto">
          <a:xfrm rot="10800000">
            <a:off x="-241257" y="4357250"/>
            <a:ext cx="3766340" cy="2677589"/>
            <a:chOff x="2074" y="-2"/>
            <a:chExt cx="4082" cy="2902"/>
          </a:xfrm>
          <a:gradFill>
            <a:gsLst>
              <a:gs pos="0">
                <a:schemeClr val="accent5">
                  <a:lumMod val="50000"/>
                </a:schemeClr>
              </a:gs>
              <a:gs pos="97101">
                <a:srgbClr val="20AEE5"/>
              </a:gs>
              <a:gs pos="72000">
                <a:srgbClr val="0070C0"/>
              </a:gs>
            </a:gsLst>
            <a:lin ang="10800000" scaled="0"/>
          </a:gradFill>
        </p:grpSpPr>
        <p:sp>
          <p:nvSpPr>
            <p:cNvPr id="64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7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9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0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1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5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6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7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8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9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1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2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5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6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7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8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4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5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6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7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8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9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0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1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4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9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0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1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2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5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6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7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8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97619" y="-312977"/>
            <a:ext cx="596822" cy="690723"/>
            <a:chOff x="2293938" y="-7937"/>
            <a:chExt cx="596900" cy="690563"/>
          </a:xfrm>
          <a:gradFill>
            <a:gsLst>
              <a:gs pos="33300">
                <a:srgbClr val="0070C0"/>
              </a:gs>
              <a:gs pos="100000">
                <a:srgbClr val="363F4A"/>
              </a:gs>
              <a:gs pos="0">
                <a:srgbClr val="20AEE5"/>
              </a:gs>
            </a:gsLst>
            <a:lin ang="10800000" scaled="0"/>
          </a:gradFill>
        </p:grpSpPr>
        <p:sp>
          <p:nvSpPr>
            <p:cNvPr id="120" name="Freeform 32"/>
            <p:cNvSpPr/>
            <p:nvPr/>
          </p:nvSpPr>
          <p:spPr bwMode="auto">
            <a:xfrm>
              <a:off x="2343150" y="-7937"/>
              <a:ext cx="547688" cy="641350"/>
            </a:xfrm>
            <a:custGeom>
              <a:avLst/>
              <a:gdLst>
                <a:gd name="T0" fmla="*/ 331 w 345"/>
                <a:gd name="T1" fmla="*/ 0 h 404"/>
                <a:gd name="T2" fmla="*/ 331 w 345"/>
                <a:gd name="T3" fmla="*/ 66 h 404"/>
                <a:gd name="T4" fmla="*/ 0 w 345"/>
                <a:gd name="T5" fmla="*/ 395 h 404"/>
                <a:gd name="T6" fmla="*/ 9 w 345"/>
                <a:gd name="T7" fmla="*/ 404 h 404"/>
                <a:gd name="T8" fmla="*/ 343 w 345"/>
                <a:gd name="T9" fmla="*/ 75 h 404"/>
                <a:gd name="T10" fmla="*/ 345 w 345"/>
                <a:gd name="T11" fmla="*/ 73 h 404"/>
                <a:gd name="T12" fmla="*/ 345 w 345"/>
                <a:gd name="T13" fmla="*/ 69 h 404"/>
                <a:gd name="T14" fmla="*/ 345 w 345"/>
                <a:gd name="T15" fmla="*/ 0 h 404"/>
                <a:gd name="T16" fmla="*/ 331 w 345"/>
                <a:gd name="T17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404">
                  <a:moveTo>
                    <a:pt x="331" y="0"/>
                  </a:moveTo>
                  <a:lnTo>
                    <a:pt x="331" y="66"/>
                  </a:lnTo>
                  <a:lnTo>
                    <a:pt x="0" y="395"/>
                  </a:lnTo>
                  <a:lnTo>
                    <a:pt x="9" y="404"/>
                  </a:lnTo>
                  <a:lnTo>
                    <a:pt x="343" y="75"/>
                  </a:lnTo>
                  <a:lnTo>
                    <a:pt x="345" y="73"/>
                  </a:lnTo>
                  <a:lnTo>
                    <a:pt x="345" y="69"/>
                  </a:lnTo>
                  <a:lnTo>
                    <a:pt x="345" y="0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1" name="Oval 33"/>
            <p:cNvSpPr>
              <a:spLocks noChangeArrowheads="1"/>
            </p:cNvSpPr>
            <p:nvPr/>
          </p:nvSpPr>
          <p:spPr bwMode="auto">
            <a:xfrm>
              <a:off x="2293938" y="573088"/>
              <a:ext cx="112713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33300">
                <a:srgbClr val="0070C0"/>
              </a:gs>
              <a:gs pos="100000">
                <a:srgbClr val="363F4A"/>
              </a:gs>
              <a:gs pos="0">
                <a:srgbClr val="20AEE5"/>
              </a:gs>
            </a:gsLst>
            <a:lin ang="10800000" scaled="0"/>
          </a:gradFill>
        </p:grpSpPr>
        <p:sp>
          <p:nvSpPr>
            <p:cNvPr id="123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4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5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6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7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8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9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0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1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2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35" name="文本框 134"/>
          <p:cNvSpPr txBox="1"/>
          <p:nvPr/>
        </p:nvSpPr>
        <p:spPr>
          <a:xfrm>
            <a:off x="3525083" y="4359322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程序设计实践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2768600" y="4884420"/>
            <a:ext cx="62496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没人和我组队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	37120222203439		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王柳依</a:t>
            </a:r>
          </a:p>
        </p:txBody>
      </p:sp>
      <p:grpSp>
        <p:nvGrpSpPr>
          <p:cNvPr id="156" name="组合 155"/>
          <p:cNvGrpSpPr/>
          <p:nvPr/>
        </p:nvGrpSpPr>
        <p:grpSpPr>
          <a:xfrm>
            <a:off x="1672868" y="2451342"/>
            <a:ext cx="8427688" cy="1730365"/>
            <a:chOff x="1672868" y="2451342"/>
            <a:chExt cx="8427688" cy="1730365"/>
          </a:xfrm>
        </p:grpSpPr>
        <p:grpSp>
          <p:nvGrpSpPr>
            <p:cNvPr id="149" name="组合 148"/>
            <p:cNvGrpSpPr/>
            <p:nvPr/>
          </p:nvGrpSpPr>
          <p:grpSpPr>
            <a:xfrm>
              <a:off x="3250948" y="2451342"/>
              <a:ext cx="6849608" cy="368363"/>
              <a:chOff x="1779473" y="3078161"/>
              <a:chExt cx="6849608" cy="368363"/>
            </a:xfrm>
          </p:grpSpPr>
          <p:sp>
            <p:nvSpPr>
              <p:cNvPr id="139" name="Oval 45"/>
              <p:cNvSpPr>
                <a:spLocks noChangeArrowheads="1"/>
              </p:cNvSpPr>
              <p:nvPr/>
            </p:nvSpPr>
            <p:spPr bwMode="auto">
              <a:xfrm>
                <a:off x="8514796" y="3335373"/>
                <a:ext cx="114285" cy="111151"/>
              </a:xfrm>
              <a:prstGeom prst="ellipse">
                <a:avLst/>
              </a:prstGeom>
              <a:gradFill>
                <a:gsLst>
                  <a:gs pos="100000">
                    <a:srgbClr val="363F4A"/>
                  </a:gs>
                  <a:gs pos="0">
                    <a:srgbClr val="0070C0"/>
                  </a:gs>
                </a:gsLst>
                <a:lin ang="108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48" name="组合 147"/>
              <p:cNvGrpSpPr/>
              <p:nvPr/>
            </p:nvGrpSpPr>
            <p:grpSpPr>
              <a:xfrm>
                <a:off x="1779473" y="3078161"/>
                <a:ext cx="6834106" cy="312377"/>
                <a:chOff x="1779473" y="3078161"/>
                <a:chExt cx="6834106" cy="312377"/>
              </a:xfrm>
            </p:grpSpPr>
            <p:cxnSp>
              <p:nvCxnSpPr>
                <p:cNvPr id="141" name="直接连接符 140"/>
                <p:cNvCxnSpPr/>
                <p:nvPr/>
              </p:nvCxnSpPr>
              <p:spPr>
                <a:xfrm>
                  <a:off x="1779473" y="3078161"/>
                  <a:ext cx="546063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直接连接符 142"/>
                <p:cNvCxnSpPr/>
                <p:nvPr/>
              </p:nvCxnSpPr>
              <p:spPr>
                <a:xfrm>
                  <a:off x="7240103" y="3078161"/>
                  <a:ext cx="696780" cy="31237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直接连接符 144"/>
                <p:cNvCxnSpPr/>
                <p:nvPr/>
              </p:nvCxnSpPr>
              <p:spPr>
                <a:xfrm>
                  <a:off x="7936883" y="3390538"/>
                  <a:ext cx="676696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50" name="组合 149"/>
            <p:cNvGrpSpPr/>
            <p:nvPr/>
          </p:nvGrpSpPr>
          <p:grpSpPr>
            <a:xfrm rot="10800000">
              <a:off x="1672868" y="3813344"/>
              <a:ext cx="6849608" cy="368363"/>
              <a:chOff x="1779473" y="3078161"/>
              <a:chExt cx="6849608" cy="368363"/>
            </a:xfrm>
          </p:grpSpPr>
          <p:sp>
            <p:nvSpPr>
              <p:cNvPr id="151" name="Oval 45"/>
              <p:cNvSpPr>
                <a:spLocks noChangeArrowheads="1"/>
              </p:cNvSpPr>
              <p:nvPr/>
            </p:nvSpPr>
            <p:spPr bwMode="auto">
              <a:xfrm>
                <a:off x="8514796" y="3335373"/>
                <a:ext cx="114285" cy="111151"/>
              </a:xfrm>
              <a:prstGeom prst="ellipse">
                <a:avLst/>
              </a:prstGeom>
              <a:gradFill>
                <a:gsLst>
                  <a:gs pos="100000">
                    <a:srgbClr val="363F4A"/>
                  </a:gs>
                  <a:gs pos="0">
                    <a:srgbClr val="0070C0"/>
                  </a:gs>
                </a:gsLst>
                <a:lin ang="108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52" name="组合 151"/>
              <p:cNvGrpSpPr/>
              <p:nvPr/>
            </p:nvGrpSpPr>
            <p:grpSpPr>
              <a:xfrm>
                <a:off x="1779473" y="3078161"/>
                <a:ext cx="6834106" cy="312377"/>
                <a:chOff x="1779473" y="3078161"/>
                <a:chExt cx="6834106" cy="312377"/>
              </a:xfrm>
            </p:grpSpPr>
            <p:cxnSp>
              <p:nvCxnSpPr>
                <p:cNvPr id="153" name="直接连接符 152"/>
                <p:cNvCxnSpPr/>
                <p:nvPr/>
              </p:nvCxnSpPr>
              <p:spPr>
                <a:xfrm>
                  <a:off x="1779473" y="3078161"/>
                  <a:ext cx="546063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直接连接符 153"/>
                <p:cNvCxnSpPr/>
                <p:nvPr/>
              </p:nvCxnSpPr>
              <p:spPr>
                <a:xfrm>
                  <a:off x="7240103" y="3078161"/>
                  <a:ext cx="696780" cy="31237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直接连接符 154"/>
                <p:cNvCxnSpPr/>
                <p:nvPr/>
              </p:nvCxnSpPr>
              <p:spPr>
                <a:xfrm>
                  <a:off x="7936883" y="3390538"/>
                  <a:ext cx="676696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38" name="文本框 137"/>
          <p:cNvSpPr txBox="1"/>
          <p:nvPr/>
        </p:nvSpPr>
        <p:spPr>
          <a:xfrm>
            <a:off x="3418945" y="2701592"/>
            <a:ext cx="5028443" cy="1323439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dist">
              <a:defRPr sz="6000" b="1" spc="0">
                <a:ln w="0"/>
                <a:solidFill>
                  <a:schemeClr val="accent5">
                    <a:lumMod val="50000"/>
                  </a:schemeClr>
                </a:solidFill>
                <a:cs typeface="+mn-ea"/>
              </a:defRPr>
            </a:lvl1pPr>
            <a:lvl2pPr marL="742950" indent="-285750" eaLnBrk="0" hangingPunct="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8000" dirty="0">
                <a:sym typeface="+mn-lt"/>
              </a:rPr>
              <a:t>感谢观看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4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42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/>
      <p:bldP spid="136" grpId="0"/>
      <p:bldP spid="13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96377">
                <a:srgbClr val="20AEE5"/>
              </a:gs>
              <a:gs pos="71000">
                <a:srgbClr val="0070C0"/>
              </a:gs>
            </a:gsLst>
            <a:lin ang="0" scaled="0"/>
          </a:gradFill>
        </p:grpSpPr>
        <p:sp>
          <p:nvSpPr>
            <p:cNvPr id="5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6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8" name="TextBox 13"/>
          <p:cNvSpPr txBox="1">
            <a:spLocks noChangeArrowheads="1"/>
          </p:cNvSpPr>
          <p:nvPr/>
        </p:nvSpPr>
        <p:spPr bwMode="auto">
          <a:xfrm>
            <a:off x="1477044" y="1759340"/>
            <a:ext cx="1858633" cy="1015898"/>
          </a:xfrm>
          <a:prstGeom prst="rect">
            <a:avLst/>
          </a:prstGeom>
          <a:noFill/>
          <a:ln w="9525">
            <a:noFill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defTabSz="914400" eaLnBrk="1" hangingPunct="1"/>
            <a:r>
              <a:rPr lang="zh-CN" altLang="en-US" sz="6000" b="1" spc="-300" dirty="0">
                <a:ln w="0"/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目录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1548961" y="2717458"/>
            <a:ext cx="2492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2400" b="1" spc="600" dirty="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CONTENTS</a:t>
            </a:r>
            <a:endParaRPr lang="zh-CN" altLang="en-US" sz="2400" b="1" spc="600" dirty="0">
              <a:ln w="6350">
                <a:noFill/>
              </a:ln>
              <a:solidFill>
                <a:schemeClr val="accent5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3298257" y="2255966"/>
            <a:ext cx="252000" cy="252000"/>
            <a:chOff x="2536529" y="3702471"/>
            <a:chExt cx="545036" cy="553134"/>
          </a:xfrm>
        </p:grpSpPr>
        <p:sp>
          <p:nvSpPr>
            <p:cNvPr id="32" name="Oval 10"/>
            <p:cNvSpPr>
              <a:spLocks noChangeArrowheads="1"/>
            </p:cNvSpPr>
            <p:nvPr/>
          </p:nvSpPr>
          <p:spPr bwMode="auto">
            <a:xfrm>
              <a:off x="2536529" y="3702471"/>
              <a:ext cx="545036" cy="553134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5" name="Freeform 36"/>
            <p:cNvSpPr>
              <a:spLocks noEditPoints="1"/>
            </p:cNvSpPr>
            <p:nvPr/>
          </p:nvSpPr>
          <p:spPr bwMode="auto">
            <a:xfrm>
              <a:off x="2620404" y="3860503"/>
              <a:ext cx="377285" cy="237070"/>
            </a:xfrm>
            <a:custGeom>
              <a:avLst/>
              <a:gdLst>
                <a:gd name="T0" fmla="*/ 73 w 76"/>
                <a:gd name="T1" fmla="*/ 43 h 50"/>
                <a:gd name="T2" fmla="*/ 62 w 76"/>
                <a:gd name="T3" fmla="*/ 43 h 50"/>
                <a:gd name="T4" fmla="*/ 72 w 76"/>
                <a:gd name="T5" fmla="*/ 33 h 50"/>
                <a:gd name="T6" fmla="*/ 72 w 76"/>
                <a:gd name="T7" fmla="*/ 11 h 50"/>
                <a:gd name="T8" fmla="*/ 61 w 76"/>
                <a:gd name="T9" fmla="*/ 0 h 50"/>
                <a:gd name="T10" fmla="*/ 15 w 76"/>
                <a:gd name="T11" fmla="*/ 0 h 50"/>
                <a:gd name="T12" fmla="*/ 4 w 76"/>
                <a:gd name="T13" fmla="*/ 11 h 50"/>
                <a:gd name="T14" fmla="*/ 4 w 76"/>
                <a:gd name="T15" fmla="*/ 33 h 50"/>
                <a:gd name="T16" fmla="*/ 13 w 76"/>
                <a:gd name="T17" fmla="*/ 43 h 50"/>
                <a:gd name="T18" fmla="*/ 3 w 76"/>
                <a:gd name="T19" fmla="*/ 43 h 50"/>
                <a:gd name="T20" fmla="*/ 0 w 76"/>
                <a:gd name="T21" fmla="*/ 46 h 50"/>
                <a:gd name="T22" fmla="*/ 0 w 76"/>
                <a:gd name="T23" fmla="*/ 47 h 50"/>
                <a:gd name="T24" fmla="*/ 3 w 76"/>
                <a:gd name="T25" fmla="*/ 50 h 50"/>
                <a:gd name="T26" fmla="*/ 73 w 76"/>
                <a:gd name="T27" fmla="*/ 50 h 50"/>
                <a:gd name="T28" fmla="*/ 76 w 76"/>
                <a:gd name="T29" fmla="*/ 47 h 50"/>
                <a:gd name="T30" fmla="*/ 76 w 76"/>
                <a:gd name="T31" fmla="*/ 46 h 50"/>
                <a:gd name="T32" fmla="*/ 73 w 76"/>
                <a:gd name="T33" fmla="*/ 43 h 50"/>
                <a:gd name="T34" fmla="*/ 11 w 76"/>
                <a:gd name="T35" fmla="*/ 33 h 50"/>
                <a:gd name="T36" fmla="*/ 11 w 76"/>
                <a:gd name="T37" fmla="*/ 11 h 50"/>
                <a:gd name="T38" fmla="*/ 15 w 76"/>
                <a:gd name="T39" fmla="*/ 7 h 50"/>
                <a:gd name="T40" fmla="*/ 61 w 76"/>
                <a:gd name="T41" fmla="*/ 7 h 50"/>
                <a:gd name="T42" fmla="*/ 65 w 76"/>
                <a:gd name="T43" fmla="*/ 11 h 50"/>
                <a:gd name="T44" fmla="*/ 65 w 76"/>
                <a:gd name="T45" fmla="*/ 33 h 50"/>
                <a:gd name="T46" fmla="*/ 61 w 76"/>
                <a:gd name="T47" fmla="*/ 37 h 50"/>
                <a:gd name="T48" fmla="*/ 15 w 76"/>
                <a:gd name="T49" fmla="*/ 37 h 50"/>
                <a:gd name="T50" fmla="*/ 11 w 76"/>
                <a:gd name="T51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6" h="50">
                  <a:moveTo>
                    <a:pt x="73" y="43"/>
                  </a:moveTo>
                  <a:cubicBezTo>
                    <a:pt x="62" y="43"/>
                    <a:pt x="62" y="43"/>
                    <a:pt x="62" y="43"/>
                  </a:cubicBezTo>
                  <a:cubicBezTo>
                    <a:pt x="67" y="43"/>
                    <a:pt x="72" y="38"/>
                    <a:pt x="72" y="33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5"/>
                    <a:pt x="67" y="0"/>
                    <a:pt x="61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9" y="0"/>
                    <a:pt x="4" y="5"/>
                    <a:pt x="4" y="11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8"/>
                    <a:pt x="8" y="43"/>
                    <a:pt x="1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1" y="43"/>
                    <a:pt x="0" y="44"/>
                    <a:pt x="0" y="4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9"/>
                    <a:pt x="1" y="50"/>
                    <a:pt x="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4" y="50"/>
                    <a:pt x="76" y="49"/>
                    <a:pt x="76" y="47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4"/>
                    <a:pt x="74" y="43"/>
                    <a:pt x="73" y="43"/>
                  </a:cubicBezTo>
                  <a:close/>
                  <a:moveTo>
                    <a:pt x="11" y="33"/>
                  </a:moveTo>
                  <a:cubicBezTo>
                    <a:pt x="11" y="11"/>
                    <a:pt x="11" y="11"/>
                    <a:pt x="11" y="11"/>
                  </a:cubicBezTo>
                  <a:cubicBezTo>
                    <a:pt x="11" y="9"/>
                    <a:pt x="12" y="7"/>
                    <a:pt x="15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3" y="7"/>
                    <a:pt x="65" y="9"/>
                    <a:pt x="65" y="11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5"/>
                    <a:pt x="63" y="37"/>
                    <a:pt x="61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2" y="37"/>
                    <a:pt x="11" y="35"/>
                    <a:pt x="11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602916" y="2255966"/>
            <a:ext cx="252000" cy="252000"/>
            <a:chOff x="4205553" y="3702471"/>
            <a:chExt cx="545036" cy="553134"/>
          </a:xfrm>
        </p:grpSpPr>
        <p:sp>
          <p:nvSpPr>
            <p:cNvPr id="34" name="Oval 10"/>
            <p:cNvSpPr>
              <a:spLocks noChangeArrowheads="1"/>
            </p:cNvSpPr>
            <p:nvPr/>
          </p:nvSpPr>
          <p:spPr bwMode="auto">
            <a:xfrm>
              <a:off x="4205553" y="3702471"/>
              <a:ext cx="545036" cy="553134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6" name="Freeform 10"/>
            <p:cNvSpPr>
              <a:spLocks noEditPoints="1"/>
            </p:cNvSpPr>
            <p:nvPr/>
          </p:nvSpPr>
          <p:spPr bwMode="auto">
            <a:xfrm>
              <a:off x="4356848" y="3791564"/>
              <a:ext cx="269741" cy="369506"/>
            </a:xfrm>
            <a:custGeom>
              <a:avLst/>
              <a:gdLst>
                <a:gd name="T0" fmla="*/ 30 w 48"/>
                <a:gd name="T1" fmla="*/ 68 h 68"/>
                <a:gd name="T2" fmla="*/ 27 w 48"/>
                <a:gd name="T3" fmla="*/ 67 h 68"/>
                <a:gd name="T4" fmla="*/ 18 w 48"/>
                <a:gd name="T5" fmla="*/ 52 h 68"/>
                <a:gd name="T6" fmla="*/ 11 w 48"/>
                <a:gd name="T7" fmla="*/ 56 h 68"/>
                <a:gd name="T8" fmla="*/ 7 w 48"/>
                <a:gd name="T9" fmla="*/ 56 h 68"/>
                <a:gd name="T10" fmla="*/ 5 w 48"/>
                <a:gd name="T11" fmla="*/ 53 h 68"/>
                <a:gd name="T12" fmla="*/ 0 w 48"/>
                <a:gd name="T13" fmla="*/ 4 h 68"/>
                <a:gd name="T14" fmla="*/ 2 w 48"/>
                <a:gd name="T15" fmla="*/ 1 h 68"/>
                <a:gd name="T16" fmla="*/ 6 w 48"/>
                <a:gd name="T17" fmla="*/ 1 h 68"/>
                <a:gd name="T18" fmla="*/ 46 w 48"/>
                <a:gd name="T19" fmla="*/ 30 h 68"/>
                <a:gd name="T20" fmla="*/ 48 w 48"/>
                <a:gd name="T21" fmla="*/ 33 h 68"/>
                <a:gd name="T22" fmla="*/ 46 w 48"/>
                <a:gd name="T23" fmla="*/ 36 h 68"/>
                <a:gd name="T24" fmla="*/ 38 w 48"/>
                <a:gd name="T25" fmla="*/ 40 h 68"/>
                <a:gd name="T26" fmla="*/ 47 w 48"/>
                <a:gd name="T27" fmla="*/ 55 h 68"/>
                <a:gd name="T28" fmla="*/ 47 w 48"/>
                <a:gd name="T29" fmla="*/ 58 h 68"/>
                <a:gd name="T30" fmla="*/ 46 w 48"/>
                <a:gd name="T31" fmla="*/ 60 h 68"/>
                <a:gd name="T32" fmla="*/ 32 w 48"/>
                <a:gd name="T33" fmla="*/ 68 h 68"/>
                <a:gd name="T34" fmla="*/ 30 w 48"/>
                <a:gd name="T35" fmla="*/ 68 h 68"/>
                <a:gd name="T36" fmla="*/ 20 w 48"/>
                <a:gd name="T37" fmla="*/ 43 h 68"/>
                <a:gd name="T38" fmla="*/ 23 w 48"/>
                <a:gd name="T39" fmla="*/ 45 h 68"/>
                <a:gd name="T40" fmla="*/ 31 w 48"/>
                <a:gd name="T41" fmla="*/ 60 h 68"/>
                <a:gd name="T42" fmla="*/ 39 w 48"/>
                <a:gd name="T43" fmla="*/ 56 h 68"/>
                <a:gd name="T44" fmla="*/ 30 w 48"/>
                <a:gd name="T45" fmla="*/ 41 h 68"/>
                <a:gd name="T46" fmla="*/ 30 w 48"/>
                <a:gd name="T47" fmla="*/ 38 h 68"/>
                <a:gd name="T48" fmla="*/ 32 w 48"/>
                <a:gd name="T49" fmla="*/ 36 h 68"/>
                <a:gd name="T50" fmla="*/ 38 w 48"/>
                <a:gd name="T51" fmla="*/ 32 h 68"/>
                <a:gd name="T52" fmla="*/ 8 w 48"/>
                <a:gd name="T53" fmla="*/ 11 h 68"/>
                <a:gd name="T54" fmla="*/ 12 w 48"/>
                <a:gd name="T55" fmla="*/ 47 h 68"/>
                <a:gd name="T56" fmla="*/ 18 w 48"/>
                <a:gd name="T57" fmla="*/ 44 h 68"/>
                <a:gd name="T58" fmla="*/ 20 w 48"/>
                <a:gd name="T59" fmla="*/ 4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8" h="68">
                  <a:moveTo>
                    <a:pt x="30" y="68"/>
                  </a:moveTo>
                  <a:cubicBezTo>
                    <a:pt x="29" y="68"/>
                    <a:pt x="28" y="68"/>
                    <a:pt x="27" y="67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0" y="57"/>
                    <a:pt x="8" y="57"/>
                    <a:pt x="7" y="56"/>
                  </a:cubicBezTo>
                  <a:cubicBezTo>
                    <a:pt x="6" y="56"/>
                    <a:pt x="5" y="55"/>
                    <a:pt x="5" y="5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3" y="0"/>
                    <a:pt x="5" y="0"/>
                    <a:pt x="6" y="1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7" y="30"/>
                    <a:pt x="48" y="32"/>
                    <a:pt x="48" y="33"/>
                  </a:cubicBezTo>
                  <a:cubicBezTo>
                    <a:pt x="48" y="34"/>
                    <a:pt x="47" y="35"/>
                    <a:pt x="46" y="36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47" y="55"/>
                    <a:pt x="47" y="55"/>
                    <a:pt x="47" y="55"/>
                  </a:cubicBezTo>
                  <a:cubicBezTo>
                    <a:pt x="47" y="56"/>
                    <a:pt x="48" y="57"/>
                    <a:pt x="47" y="58"/>
                  </a:cubicBezTo>
                  <a:cubicBezTo>
                    <a:pt x="47" y="59"/>
                    <a:pt x="47" y="59"/>
                    <a:pt x="46" y="60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lose/>
                  <a:moveTo>
                    <a:pt x="20" y="43"/>
                  </a:moveTo>
                  <a:cubicBezTo>
                    <a:pt x="21" y="43"/>
                    <a:pt x="22" y="44"/>
                    <a:pt x="23" y="45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9" y="56"/>
                    <a:pt x="39" y="56"/>
                    <a:pt x="39" y="56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0"/>
                    <a:pt x="30" y="39"/>
                    <a:pt x="30" y="38"/>
                  </a:cubicBezTo>
                  <a:cubicBezTo>
                    <a:pt x="30" y="37"/>
                    <a:pt x="31" y="36"/>
                    <a:pt x="32" y="36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3"/>
                    <a:pt x="19" y="43"/>
                    <a:pt x="20" y="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907575" y="2255966"/>
            <a:ext cx="252000" cy="252000"/>
            <a:chOff x="3391510" y="3702471"/>
            <a:chExt cx="545036" cy="553134"/>
          </a:xfrm>
        </p:grpSpPr>
        <p:sp>
          <p:nvSpPr>
            <p:cNvPr id="33" name="Oval 10"/>
            <p:cNvSpPr>
              <a:spLocks noChangeArrowheads="1"/>
            </p:cNvSpPr>
            <p:nvPr/>
          </p:nvSpPr>
          <p:spPr bwMode="auto">
            <a:xfrm>
              <a:off x="3391510" y="3702471"/>
              <a:ext cx="545036" cy="553134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37" name="Freeform 32"/>
            <p:cNvSpPr>
              <a:spLocks noEditPoints="1"/>
            </p:cNvSpPr>
            <p:nvPr/>
          </p:nvSpPr>
          <p:spPr bwMode="auto">
            <a:xfrm>
              <a:off x="3461686" y="3801159"/>
              <a:ext cx="404683" cy="285019"/>
            </a:xfrm>
            <a:custGeom>
              <a:avLst/>
              <a:gdLst>
                <a:gd name="T0" fmla="*/ 62 w 75"/>
                <a:gd name="T1" fmla="*/ 6 h 56"/>
                <a:gd name="T2" fmla="*/ 62 w 75"/>
                <a:gd name="T3" fmla="*/ 4 h 56"/>
                <a:gd name="T4" fmla="*/ 58 w 75"/>
                <a:gd name="T5" fmla="*/ 0 h 56"/>
                <a:gd name="T6" fmla="*/ 53 w 75"/>
                <a:gd name="T7" fmla="*/ 0 h 56"/>
                <a:gd name="T8" fmla="*/ 49 w 75"/>
                <a:gd name="T9" fmla="*/ 4 h 56"/>
                <a:gd name="T10" fmla="*/ 49 w 75"/>
                <a:gd name="T11" fmla="*/ 6 h 56"/>
                <a:gd name="T12" fmla="*/ 14 w 75"/>
                <a:gd name="T13" fmla="*/ 6 h 56"/>
                <a:gd name="T14" fmla="*/ 0 w 75"/>
                <a:gd name="T15" fmla="*/ 20 h 56"/>
                <a:gd name="T16" fmla="*/ 0 w 75"/>
                <a:gd name="T17" fmla="*/ 42 h 56"/>
                <a:gd name="T18" fmla="*/ 14 w 75"/>
                <a:gd name="T19" fmla="*/ 56 h 56"/>
                <a:gd name="T20" fmla="*/ 61 w 75"/>
                <a:gd name="T21" fmla="*/ 56 h 56"/>
                <a:gd name="T22" fmla="*/ 75 w 75"/>
                <a:gd name="T23" fmla="*/ 42 h 56"/>
                <a:gd name="T24" fmla="*/ 75 w 75"/>
                <a:gd name="T25" fmla="*/ 20 h 56"/>
                <a:gd name="T26" fmla="*/ 62 w 75"/>
                <a:gd name="T27" fmla="*/ 6 h 56"/>
                <a:gd name="T28" fmla="*/ 14 w 75"/>
                <a:gd name="T29" fmla="*/ 12 h 56"/>
                <a:gd name="T30" fmla="*/ 61 w 75"/>
                <a:gd name="T31" fmla="*/ 12 h 56"/>
                <a:gd name="T32" fmla="*/ 68 w 75"/>
                <a:gd name="T33" fmla="*/ 20 h 56"/>
                <a:gd name="T34" fmla="*/ 68 w 75"/>
                <a:gd name="T35" fmla="*/ 27 h 56"/>
                <a:gd name="T36" fmla="*/ 52 w 75"/>
                <a:gd name="T37" fmla="*/ 27 h 56"/>
                <a:gd name="T38" fmla="*/ 38 w 75"/>
                <a:gd name="T39" fmla="*/ 16 h 56"/>
                <a:gd name="T40" fmla="*/ 23 w 75"/>
                <a:gd name="T41" fmla="*/ 27 h 56"/>
                <a:gd name="T42" fmla="*/ 7 w 75"/>
                <a:gd name="T43" fmla="*/ 27 h 56"/>
                <a:gd name="T44" fmla="*/ 7 w 75"/>
                <a:gd name="T45" fmla="*/ 20 h 56"/>
                <a:gd name="T46" fmla="*/ 14 w 75"/>
                <a:gd name="T47" fmla="*/ 12 h 56"/>
                <a:gd name="T48" fmla="*/ 46 w 75"/>
                <a:gd name="T49" fmla="*/ 31 h 56"/>
                <a:gd name="T50" fmla="*/ 38 w 75"/>
                <a:gd name="T51" fmla="*/ 39 h 56"/>
                <a:gd name="T52" fmla="*/ 30 w 75"/>
                <a:gd name="T53" fmla="*/ 31 h 56"/>
                <a:gd name="T54" fmla="*/ 38 w 75"/>
                <a:gd name="T55" fmla="*/ 23 h 56"/>
                <a:gd name="T56" fmla="*/ 46 w 75"/>
                <a:gd name="T57" fmla="*/ 31 h 56"/>
                <a:gd name="T58" fmla="*/ 61 w 75"/>
                <a:gd name="T59" fmla="*/ 49 h 56"/>
                <a:gd name="T60" fmla="*/ 14 w 75"/>
                <a:gd name="T61" fmla="*/ 49 h 56"/>
                <a:gd name="T62" fmla="*/ 7 w 75"/>
                <a:gd name="T63" fmla="*/ 42 h 56"/>
                <a:gd name="T64" fmla="*/ 7 w 75"/>
                <a:gd name="T65" fmla="*/ 34 h 56"/>
                <a:gd name="T66" fmla="*/ 23 w 75"/>
                <a:gd name="T67" fmla="*/ 34 h 56"/>
                <a:gd name="T68" fmla="*/ 38 w 75"/>
                <a:gd name="T69" fmla="*/ 46 h 56"/>
                <a:gd name="T70" fmla="*/ 52 w 75"/>
                <a:gd name="T71" fmla="*/ 34 h 56"/>
                <a:gd name="T72" fmla="*/ 68 w 75"/>
                <a:gd name="T73" fmla="*/ 34 h 56"/>
                <a:gd name="T74" fmla="*/ 68 w 75"/>
                <a:gd name="T75" fmla="*/ 42 h 56"/>
                <a:gd name="T76" fmla="*/ 61 w 75"/>
                <a:gd name="T77" fmla="*/ 49 h 56"/>
                <a:gd name="T78" fmla="*/ 59 w 75"/>
                <a:gd name="T79" fmla="*/ 23 h 56"/>
                <a:gd name="T80" fmla="*/ 58 w 75"/>
                <a:gd name="T81" fmla="*/ 23 h 56"/>
                <a:gd name="T82" fmla="*/ 55 w 75"/>
                <a:gd name="T83" fmla="*/ 20 h 56"/>
                <a:gd name="T84" fmla="*/ 55 w 75"/>
                <a:gd name="T85" fmla="*/ 19 h 56"/>
                <a:gd name="T86" fmla="*/ 58 w 75"/>
                <a:gd name="T87" fmla="*/ 16 h 56"/>
                <a:gd name="T88" fmla="*/ 59 w 75"/>
                <a:gd name="T89" fmla="*/ 16 h 56"/>
                <a:gd name="T90" fmla="*/ 62 w 75"/>
                <a:gd name="T91" fmla="*/ 19 h 56"/>
                <a:gd name="T92" fmla="*/ 62 w 75"/>
                <a:gd name="T93" fmla="*/ 20 h 56"/>
                <a:gd name="T94" fmla="*/ 59 w 75"/>
                <a:gd name="T95" fmla="*/ 2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5" h="56">
                  <a:moveTo>
                    <a:pt x="62" y="6"/>
                  </a:moveTo>
                  <a:cubicBezTo>
                    <a:pt x="62" y="4"/>
                    <a:pt x="62" y="4"/>
                    <a:pt x="62" y="4"/>
                  </a:cubicBezTo>
                  <a:cubicBezTo>
                    <a:pt x="62" y="2"/>
                    <a:pt x="60" y="0"/>
                    <a:pt x="58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1" y="0"/>
                    <a:pt x="49" y="2"/>
                    <a:pt x="49" y="4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6" y="6"/>
                    <a:pt x="0" y="12"/>
                    <a:pt x="0" y="2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50"/>
                    <a:pt x="6" y="56"/>
                    <a:pt x="14" y="56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9" y="56"/>
                    <a:pt x="75" y="50"/>
                    <a:pt x="75" y="42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2"/>
                    <a:pt x="69" y="6"/>
                    <a:pt x="62" y="6"/>
                  </a:cubicBezTo>
                  <a:close/>
                  <a:moveTo>
                    <a:pt x="14" y="12"/>
                  </a:moveTo>
                  <a:cubicBezTo>
                    <a:pt x="61" y="12"/>
                    <a:pt x="61" y="12"/>
                    <a:pt x="61" y="12"/>
                  </a:cubicBezTo>
                  <a:cubicBezTo>
                    <a:pt x="65" y="12"/>
                    <a:pt x="68" y="16"/>
                    <a:pt x="68" y="20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0" y="21"/>
                    <a:pt x="45" y="16"/>
                    <a:pt x="38" y="16"/>
                  </a:cubicBezTo>
                  <a:cubicBezTo>
                    <a:pt x="31" y="16"/>
                    <a:pt x="25" y="21"/>
                    <a:pt x="23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16"/>
                    <a:pt x="10" y="12"/>
                    <a:pt x="14" y="12"/>
                  </a:cubicBezTo>
                  <a:close/>
                  <a:moveTo>
                    <a:pt x="46" y="31"/>
                  </a:moveTo>
                  <a:cubicBezTo>
                    <a:pt x="46" y="35"/>
                    <a:pt x="42" y="39"/>
                    <a:pt x="38" y="39"/>
                  </a:cubicBezTo>
                  <a:cubicBezTo>
                    <a:pt x="33" y="39"/>
                    <a:pt x="30" y="35"/>
                    <a:pt x="30" y="31"/>
                  </a:cubicBezTo>
                  <a:cubicBezTo>
                    <a:pt x="30" y="26"/>
                    <a:pt x="33" y="23"/>
                    <a:pt x="38" y="23"/>
                  </a:cubicBezTo>
                  <a:cubicBezTo>
                    <a:pt x="42" y="23"/>
                    <a:pt x="46" y="26"/>
                    <a:pt x="46" y="31"/>
                  </a:cubicBezTo>
                  <a:close/>
                  <a:moveTo>
                    <a:pt x="61" y="49"/>
                  </a:moveTo>
                  <a:cubicBezTo>
                    <a:pt x="14" y="49"/>
                    <a:pt x="14" y="49"/>
                    <a:pt x="14" y="49"/>
                  </a:cubicBezTo>
                  <a:cubicBezTo>
                    <a:pt x="10" y="49"/>
                    <a:pt x="7" y="46"/>
                    <a:pt x="7" y="42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5" y="41"/>
                    <a:pt x="31" y="46"/>
                    <a:pt x="38" y="46"/>
                  </a:cubicBezTo>
                  <a:cubicBezTo>
                    <a:pt x="45" y="46"/>
                    <a:pt x="50" y="41"/>
                    <a:pt x="52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8" y="46"/>
                    <a:pt x="65" y="49"/>
                    <a:pt x="61" y="49"/>
                  </a:cubicBezTo>
                  <a:close/>
                  <a:moveTo>
                    <a:pt x="59" y="23"/>
                  </a:moveTo>
                  <a:cubicBezTo>
                    <a:pt x="58" y="23"/>
                    <a:pt x="58" y="23"/>
                    <a:pt x="58" y="23"/>
                  </a:cubicBezTo>
                  <a:cubicBezTo>
                    <a:pt x="56" y="23"/>
                    <a:pt x="55" y="21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5" y="17"/>
                    <a:pt x="56" y="16"/>
                    <a:pt x="58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6"/>
                    <a:pt x="62" y="17"/>
                    <a:pt x="62" y="19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2" y="21"/>
                    <a:pt x="61" y="23"/>
                    <a:pt x="59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3" name="Group 4"/>
          <p:cNvGrpSpPr>
            <a:grpSpLocks noChangeAspect="1"/>
          </p:cNvGrpSpPr>
          <p:nvPr/>
        </p:nvGrpSpPr>
        <p:grpSpPr bwMode="auto">
          <a:xfrm rot="10800000">
            <a:off x="-241257" y="4357250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8000">
                <a:srgbClr val="0070C0"/>
              </a:gs>
            </a:gsLst>
            <a:lin ang="10800000" scaled="0"/>
          </a:gradFill>
        </p:grpSpPr>
        <p:sp>
          <p:nvSpPr>
            <p:cNvPr id="44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7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9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0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1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5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6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7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8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9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1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2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3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5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6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7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8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9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523006" y="2196048"/>
            <a:ext cx="4845322" cy="612001"/>
            <a:chOff x="5523006" y="2196048"/>
            <a:chExt cx="4845322" cy="612001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9921" y="2196048"/>
              <a:ext cx="3898407" cy="576000"/>
              <a:chOff x="1870869" y="2246068"/>
              <a:chExt cx="2662238" cy="450361"/>
            </a:xfrm>
          </p:grpSpPr>
          <p:sp>
            <p:nvSpPr>
              <p:cNvPr id="16" name="矩形 15"/>
              <p:cNvSpPr/>
              <p:nvPr/>
            </p:nvSpPr>
            <p:spPr>
              <a:xfrm flipH="1">
                <a:off x="1870869" y="2246068"/>
                <a:ext cx="2662238" cy="450361"/>
              </a:xfrm>
              <a:prstGeom prst="rect">
                <a:avLst/>
              </a:pr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 flipH="1">
                <a:off x="2180854" y="2291059"/>
                <a:ext cx="1389396" cy="3599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3600" b="1" spc="30">
                    <a:ln w="635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方正中倩简体" panose="03000509000000000000" pitchFamily="65" charset="-122"/>
                    <a:ea typeface="方正中倩简体" panose="03000509000000000000" pitchFamily="65" charset="-122"/>
                  </a:defRPr>
                </a:lvl1pPr>
              </a:lstStyle>
              <a:p>
                <a:pPr defTabSz="685800"/>
                <a:r>
                  <a:rPr lang="zh-CN" altLang="en-US" sz="2400" b="0" dirty="0">
                    <a:ln w="6350">
                      <a:noFill/>
                    </a:ln>
                    <a:solidFill>
                      <a:prstClr val="white"/>
                    </a:solidFill>
                    <a:latin typeface="+mn-lt"/>
                    <a:ea typeface="+mn-ea"/>
                    <a:cs typeface="+mn-ea"/>
                    <a:sym typeface="+mn-lt"/>
                  </a:rPr>
                  <a:t>项目视频演示</a:t>
                </a:r>
              </a:p>
            </p:txBody>
          </p:sp>
        </p:grpSp>
        <p:grpSp>
          <p:nvGrpSpPr>
            <p:cNvPr id="96" name="组合 95"/>
            <p:cNvGrpSpPr/>
            <p:nvPr/>
          </p:nvGrpSpPr>
          <p:grpSpPr>
            <a:xfrm>
              <a:off x="5523006" y="2232049"/>
              <a:ext cx="615304" cy="576000"/>
              <a:chOff x="5523005" y="2186837"/>
              <a:chExt cx="686083" cy="642258"/>
            </a:xfrm>
          </p:grpSpPr>
          <p:sp>
            <p:nvSpPr>
              <p:cNvPr id="94" name="椭圆 93"/>
              <p:cNvSpPr/>
              <p:nvPr/>
            </p:nvSpPr>
            <p:spPr>
              <a:xfrm>
                <a:off x="5523005" y="2186837"/>
                <a:ext cx="642258" cy="642258"/>
              </a:xfrm>
              <a:prstGeom prst="ellipse">
                <a:avLst/>
              </a:prstGeom>
              <a:noFill/>
              <a:ln w="254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70C0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363F4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5" name="文本框 94"/>
              <p:cNvSpPr txBox="1"/>
              <p:nvPr/>
            </p:nvSpPr>
            <p:spPr>
              <a:xfrm>
                <a:off x="5556330" y="2211935"/>
                <a:ext cx="652758" cy="5834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accent5">
                        <a:lumMod val="50000"/>
                      </a:schemeClr>
                    </a:solidFill>
                    <a:cs typeface="+mn-ea"/>
                    <a:sym typeface="+mn-lt"/>
                  </a:rPr>
                  <a:t>01</a:t>
                </a:r>
                <a:endParaRPr lang="zh-CN" altLang="en-US" sz="2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8" name="组合 107"/>
          <p:cNvGrpSpPr/>
          <p:nvPr/>
        </p:nvGrpSpPr>
        <p:grpSpPr>
          <a:xfrm>
            <a:off x="5523007" y="3101252"/>
            <a:ext cx="4845321" cy="582002"/>
            <a:chOff x="5523007" y="3101252"/>
            <a:chExt cx="4845321" cy="582002"/>
          </a:xfrm>
        </p:grpSpPr>
        <p:grpSp>
          <p:nvGrpSpPr>
            <p:cNvPr id="18" name="组合 17"/>
            <p:cNvGrpSpPr/>
            <p:nvPr/>
          </p:nvGrpSpPr>
          <p:grpSpPr>
            <a:xfrm>
              <a:off x="6469921" y="3101252"/>
              <a:ext cx="3898407" cy="576000"/>
              <a:chOff x="1870869" y="2922659"/>
              <a:chExt cx="2662238" cy="476853"/>
            </a:xfrm>
          </p:grpSpPr>
          <p:sp>
            <p:nvSpPr>
              <p:cNvPr id="19" name="矩形 18"/>
              <p:cNvSpPr/>
              <p:nvPr/>
            </p:nvSpPr>
            <p:spPr>
              <a:xfrm flipH="1">
                <a:off x="1870869" y="2922659"/>
                <a:ext cx="2662238" cy="476853"/>
              </a:xfrm>
              <a:prstGeom prst="rect">
                <a:avLst/>
              </a:pr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 flipH="1">
                <a:off x="2180854" y="2967650"/>
                <a:ext cx="1810898" cy="381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3600" b="1" spc="30">
                    <a:ln w="635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方正中倩简体" panose="03000509000000000000" pitchFamily="65" charset="-122"/>
                    <a:ea typeface="方正中倩简体" panose="03000509000000000000" pitchFamily="65" charset="-122"/>
                  </a:defRPr>
                </a:lvl1pPr>
              </a:lstStyle>
              <a:p>
                <a:pPr defTabSz="685800"/>
                <a:r>
                  <a:rPr lang="zh-CN" altLang="en-US" sz="2400" b="0" dirty="0">
                    <a:ln w="6350">
                      <a:noFill/>
                    </a:ln>
                    <a:solidFill>
                      <a:prstClr val="white"/>
                    </a:solidFill>
                    <a:latin typeface="+mn-lt"/>
                    <a:ea typeface="+mn-ea"/>
                    <a:cs typeface="+mn-ea"/>
                    <a:sym typeface="+mn-lt"/>
                  </a:rPr>
                  <a:t>项目的目的和意义</a:t>
                </a:r>
              </a:p>
            </p:txBody>
          </p:sp>
        </p:grpSp>
        <p:grpSp>
          <p:nvGrpSpPr>
            <p:cNvPr id="97" name="组合 96"/>
            <p:cNvGrpSpPr/>
            <p:nvPr/>
          </p:nvGrpSpPr>
          <p:grpSpPr>
            <a:xfrm>
              <a:off x="5523007" y="3107254"/>
              <a:ext cx="615304" cy="576000"/>
              <a:chOff x="5523005" y="2186837"/>
              <a:chExt cx="686083" cy="642258"/>
            </a:xfrm>
          </p:grpSpPr>
          <p:sp>
            <p:nvSpPr>
              <p:cNvPr id="98" name="椭圆 97"/>
              <p:cNvSpPr/>
              <p:nvPr/>
            </p:nvSpPr>
            <p:spPr>
              <a:xfrm>
                <a:off x="5523005" y="2186837"/>
                <a:ext cx="642258" cy="642258"/>
              </a:xfrm>
              <a:prstGeom prst="ellipse">
                <a:avLst/>
              </a:prstGeom>
              <a:noFill/>
              <a:ln w="254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70C0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363F4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9" name="文本框 98"/>
              <p:cNvSpPr txBox="1"/>
              <p:nvPr/>
            </p:nvSpPr>
            <p:spPr>
              <a:xfrm>
                <a:off x="5556330" y="2211935"/>
                <a:ext cx="652758" cy="5834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accent5">
                        <a:lumMod val="50000"/>
                      </a:schemeClr>
                    </a:solidFill>
                    <a:cs typeface="+mn-ea"/>
                    <a:sym typeface="+mn-lt"/>
                  </a:rPr>
                  <a:t>02</a:t>
                </a:r>
                <a:endParaRPr lang="zh-CN" altLang="en-US" sz="2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9" name="组合 108"/>
          <p:cNvGrpSpPr/>
          <p:nvPr/>
        </p:nvGrpSpPr>
        <p:grpSpPr>
          <a:xfrm>
            <a:off x="5523007" y="3970456"/>
            <a:ext cx="4978426" cy="588003"/>
            <a:chOff x="5523007" y="3970456"/>
            <a:chExt cx="4978426" cy="588003"/>
          </a:xfrm>
        </p:grpSpPr>
        <p:grpSp>
          <p:nvGrpSpPr>
            <p:cNvPr id="21" name="组合 20"/>
            <p:cNvGrpSpPr/>
            <p:nvPr/>
          </p:nvGrpSpPr>
          <p:grpSpPr>
            <a:xfrm>
              <a:off x="6469921" y="3970456"/>
              <a:ext cx="4031512" cy="576000"/>
              <a:chOff x="1870869" y="3599250"/>
              <a:chExt cx="2753136" cy="476853"/>
            </a:xfrm>
          </p:grpSpPr>
          <p:sp>
            <p:nvSpPr>
              <p:cNvPr id="22" name="矩形 21"/>
              <p:cNvSpPr/>
              <p:nvPr/>
            </p:nvSpPr>
            <p:spPr>
              <a:xfrm flipH="1">
                <a:off x="1870869" y="3599250"/>
                <a:ext cx="2662238" cy="476853"/>
              </a:xfrm>
              <a:prstGeom prst="rect">
                <a:avLst/>
              </a:pr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 flipH="1">
                <a:off x="2180854" y="3644241"/>
                <a:ext cx="2443151" cy="381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3600" b="1" spc="30">
                    <a:ln w="635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方正中倩简体" panose="03000509000000000000" pitchFamily="65" charset="-122"/>
                    <a:ea typeface="方正中倩简体" panose="03000509000000000000" pitchFamily="65" charset="-122"/>
                  </a:defRPr>
                </a:lvl1pPr>
              </a:lstStyle>
              <a:p>
                <a:pPr algn="l" defTabSz="685800"/>
                <a:r>
                  <a:rPr lang="zh-CN" altLang="en-US" sz="2400" b="0" dirty="0">
                    <a:ln w="6350">
                      <a:noFill/>
                    </a:ln>
                    <a:solidFill>
                      <a:prstClr val="white"/>
                    </a:solidFill>
                    <a:latin typeface="+mn-lt"/>
                    <a:ea typeface="+mn-ea"/>
                    <a:cs typeface="+mn-ea"/>
                    <a:sym typeface="+mn-lt"/>
                  </a:rPr>
                  <a:t>项目的方案，框架和模块</a:t>
                </a:r>
              </a:p>
            </p:txBody>
          </p:sp>
        </p:grpSp>
        <p:grpSp>
          <p:nvGrpSpPr>
            <p:cNvPr id="100" name="组合 99"/>
            <p:cNvGrpSpPr/>
            <p:nvPr/>
          </p:nvGrpSpPr>
          <p:grpSpPr>
            <a:xfrm>
              <a:off x="5523007" y="3982459"/>
              <a:ext cx="615304" cy="576000"/>
              <a:chOff x="5523005" y="2186837"/>
              <a:chExt cx="686083" cy="642258"/>
            </a:xfrm>
          </p:grpSpPr>
          <p:sp>
            <p:nvSpPr>
              <p:cNvPr id="101" name="椭圆 100"/>
              <p:cNvSpPr/>
              <p:nvPr/>
            </p:nvSpPr>
            <p:spPr>
              <a:xfrm>
                <a:off x="5523005" y="2186837"/>
                <a:ext cx="642258" cy="642258"/>
              </a:xfrm>
              <a:prstGeom prst="ellipse">
                <a:avLst/>
              </a:prstGeom>
              <a:noFill/>
              <a:ln w="254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70C0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363F4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5556330" y="2211935"/>
                <a:ext cx="652758" cy="5834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accent5">
                        <a:lumMod val="50000"/>
                      </a:schemeClr>
                    </a:solidFill>
                    <a:cs typeface="+mn-ea"/>
                    <a:sym typeface="+mn-lt"/>
                  </a:rPr>
                  <a:t>03</a:t>
                </a:r>
                <a:endParaRPr lang="zh-CN" altLang="en-US" sz="2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10" name="组合 109"/>
          <p:cNvGrpSpPr/>
          <p:nvPr/>
        </p:nvGrpSpPr>
        <p:grpSpPr>
          <a:xfrm>
            <a:off x="5523007" y="4839660"/>
            <a:ext cx="4845321" cy="594003"/>
            <a:chOff x="5523007" y="4839660"/>
            <a:chExt cx="4845321" cy="594003"/>
          </a:xfrm>
        </p:grpSpPr>
        <p:grpSp>
          <p:nvGrpSpPr>
            <p:cNvPr id="24" name="组合 23"/>
            <p:cNvGrpSpPr/>
            <p:nvPr/>
          </p:nvGrpSpPr>
          <p:grpSpPr>
            <a:xfrm>
              <a:off x="6469921" y="4839660"/>
              <a:ext cx="3898407" cy="576000"/>
              <a:chOff x="1870869" y="4275841"/>
              <a:chExt cx="2662238" cy="476853"/>
            </a:xfrm>
          </p:grpSpPr>
          <p:sp>
            <p:nvSpPr>
              <p:cNvPr id="25" name="矩形 24"/>
              <p:cNvSpPr/>
              <p:nvPr/>
            </p:nvSpPr>
            <p:spPr>
              <a:xfrm flipH="1">
                <a:off x="1870869" y="4275841"/>
                <a:ext cx="2662238" cy="476853"/>
              </a:xfrm>
              <a:prstGeom prst="rect">
                <a:avLst/>
              </a:pr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 flipH="1">
                <a:off x="2180854" y="4320832"/>
                <a:ext cx="1810898" cy="3811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3600" b="1" spc="30">
                    <a:ln w="635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方正中倩简体" panose="03000509000000000000" pitchFamily="65" charset="-122"/>
                    <a:ea typeface="方正中倩简体" panose="03000509000000000000" pitchFamily="65" charset="-122"/>
                  </a:defRPr>
                </a:lvl1pPr>
              </a:lstStyle>
              <a:p>
                <a:pPr algn="l" defTabSz="685800"/>
                <a:r>
                  <a:rPr lang="zh-CN" altLang="en-US" sz="2400" b="0" dirty="0">
                    <a:ln w="6350">
                      <a:noFill/>
                    </a:ln>
                    <a:solidFill>
                      <a:prstClr val="white"/>
                    </a:solidFill>
                    <a:latin typeface="+mn-lt"/>
                    <a:ea typeface="+mn-ea"/>
                    <a:cs typeface="+mn-ea"/>
                    <a:sym typeface="+mn-lt"/>
                  </a:rPr>
                  <a:t>项目的重点和难点</a:t>
                </a:r>
              </a:p>
            </p:txBody>
          </p:sp>
        </p:grpSp>
        <p:grpSp>
          <p:nvGrpSpPr>
            <p:cNvPr id="103" name="组合 102"/>
            <p:cNvGrpSpPr/>
            <p:nvPr/>
          </p:nvGrpSpPr>
          <p:grpSpPr>
            <a:xfrm>
              <a:off x="5523007" y="4857663"/>
              <a:ext cx="615304" cy="576000"/>
              <a:chOff x="5523005" y="2186837"/>
              <a:chExt cx="686083" cy="642258"/>
            </a:xfrm>
          </p:grpSpPr>
          <p:sp>
            <p:nvSpPr>
              <p:cNvPr id="104" name="椭圆 103"/>
              <p:cNvSpPr/>
              <p:nvPr/>
            </p:nvSpPr>
            <p:spPr>
              <a:xfrm>
                <a:off x="5523005" y="2186837"/>
                <a:ext cx="642258" cy="642258"/>
              </a:xfrm>
              <a:prstGeom prst="ellipse">
                <a:avLst/>
              </a:prstGeom>
              <a:noFill/>
              <a:ln w="254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70C0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rgbClr val="363F4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5" name="文本框 104"/>
              <p:cNvSpPr txBox="1"/>
              <p:nvPr/>
            </p:nvSpPr>
            <p:spPr>
              <a:xfrm>
                <a:off x="5556330" y="2211935"/>
                <a:ext cx="652758" cy="5834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accent5">
                        <a:lumMod val="50000"/>
                      </a:schemeClr>
                    </a:solidFill>
                    <a:cs typeface="+mn-ea"/>
                    <a:sym typeface="+mn-lt"/>
                  </a:rPr>
                  <a:t>04</a:t>
                </a:r>
                <a:endParaRPr lang="zh-CN" altLang="en-US" sz="2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pic>
        <p:nvPicPr>
          <p:cNvPr id="111" name="图形 11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9819599" y="-1692084"/>
            <a:ext cx="4105596" cy="3880425"/>
          </a:xfrm>
          <a:prstGeom prst="rect">
            <a:avLst/>
          </a:prstGeom>
        </p:spPr>
      </p:pic>
      <p:sp>
        <p:nvSpPr>
          <p:cNvPr id="106" name="TextBox 4"/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http://www.1ppt.com/hangye/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204" y="0"/>
            <a:ext cx="12187593" cy="6858000"/>
          </a:xfrm>
          <a:prstGeom prst="rect">
            <a:avLst/>
          </a:prstGeom>
          <a:gradFill flip="none" rotWithShape="1">
            <a:gsLst>
              <a:gs pos="96000">
                <a:schemeClr val="tx1">
                  <a:alpha val="12000"/>
                </a:schemeClr>
              </a:gs>
              <a:gs pos="7800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-528557" y="5195525"/>
            <a:ext cx="5387340" cy="1553845"/>
            <a:chOff x="582337" y="4700865"/>
            <a:chExt cx="5389290" cy="1553845"/>
          </a:xfrm>
        </p:grpSpPr>
        <p:sp>
          <p:nvSpPr>
            <p:cNvPr id="9" name="矩形 65"/>
            <p:cNvSpPr>
              <a:spLocks noChangeArrowheads="1"/>
            </p:cNvSpPr>
            <p:nvPr/>
          </p:nvSpPr>
          <p:spPr bwMode="auto">
            <a:xfrm>
              <a:off x="582337" y="5547955"/>
              <a:ext cx="5389290" cy="7067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indent="0" algn="ctr" defTabSz="914400">
                <a:buNone/>
              </a:pPr>
              <a:r>
                <a:rPr lang="en-US" altLang="zh-CN" sz="4000" b="1" spc="30" dirty="0">
                  <a:ln w="6350">
                    <a:noFill/>
                  </a:ln>
                  <a:solidFill>
                    <a:schemeClr val="accent5">
                      <a:lumMod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01 </a:t>
              </a:r>
              <a:r>
                <a:rPr lang="zh-CN" altLang="en-US" sz="4000" b="1" spc="30" dirty="0">
                  <a:ln w="6350">
                    <a:noFill/>
                  </a:ln>
                  <a:solidFill>
                    <a:schemeClr val="accent5">
                      <a:lumMod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项目视频演示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551004" y="4700865"/>
              <a:ext cx="317066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 b="1" spc="-110">
                  <a:solidFill>
                    <a:schemeClr val="bg1">
                      <a:alpha val="81000"/>
                    </a:schemeClr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endParaRPr lang="zh-CN" altLang="en-US" sz="1000" b="0" spc="6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4770935" y="6042433"/>
            <a:ext cx="6405934" cy="655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lnSpc>
                <a:spcPts val="2200"/>
              </a:lnSpc>
              <a:spcBef>
                <a:spcPts val="0"/>
              </a:spcBef>
              <a:buClr>
                <a:srgbClr val="0070C0"/>
              </a:buClr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备注：因为手机摄像头和人眼识别的帧率不同，所以视频中看起来屏幕有一条一条的黑线游过，但是人眼看到的是连贯的画面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-223977" y="4243386"/>
            <a:ext cx="729986" cy="742950"/>
            <a:chOff x="-5326" y="31810"/>
            <a:chExt cx="730250" cy="742950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24" name="Freeform 40"/>
            <p:cNvSpPr/>
            <p:nvPr/>
          </p:nvSpPr>
          <p:spPr bwMode="auto">
            <a:xfrm>
              <a:off x="-5326" y="79435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pPr defTabSz="914400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41"/>
            <p:cNvSpPr/>
            <p:nvPr/>
          </p:nvSpPr>
          <p:spPr bwMode="auto">
            <a:xfrm>
              <a:off x="613799" y="31810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pPr defTabSz="914400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-223975" y="4395788"/>
            <a:ext cx="1323497" cy="742951"/>
            <a:chOff x="-5326" y="184210"/>
            <a:chExt cx="1323975" cy="742951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27" name="Freeform 42"/>
            <p:cNvSpPr/>
            <p:nvPr/>
          </p:nvSpPr>
          <p:spPr bwMode="auto">
            <a:xfrm>
              <a:off x="-5326" y="230248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pPr defTabSz="914400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8" name="Oval 43"/>
            <p:cNvSpPr>
              <a:spLocks noChangeArrowheads="1"/>
            </p:cNvSpPr>
            <p:nvPr/>
          </p:nvSpPr>
          <p:spPr bwMode="auto">
            <a:xfrm>
              <a:off x="1207524" y="184210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pPr defTabSz="914400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-223974" y="4583113"/>
            <a:ext cx="3165918" cy="733425"/>
            <a:chOff x="-5326" y="371535"/>
            <a:chExt cx="3167063" cy="733425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30" name="Freeform 44"/>
            <p:cNvSpPr/>
            <p:nvPr/>
          </p:nvSpPr>
          <p:spPr bwMode="auto">
            <a:xfrm>
              <a:off x="-5326" y="371535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pPr defTabSz="914400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Oval 45"/>
            <p:cNvSpPr>
              <a:spLocks noChangeArrowheads="1"/>
            </p:cNvSpPr>
            <p:nvPr/>
          </p:nvSpPr>
          <p:spPr bwMode="auto">
            <a:xfrm>
              <a:off x="3047437" y="546160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pPr defTabSz="914400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-223974" y="4694238"/>
            <a:ext cx="1678968" cy="809625"/>
            <a:chOff x="-5326" y="482660"/>
            <a:chExt cx="1679576" cy="809625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33" name="Freeform 46"/>
            <p:cNvSpPr/>
            <p:nvPr/>
          </p:nvSpPr>
          <p:spPr bwMode="auto">
            <a:xfrm>
              <a:off x="-5326" y="527110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pPr defTabSz="914400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4" name="Freeform 47"/>
            <p:cNvSpPr/>
            <p:nvPr/>
          </p:nvSpPr>
          <p:spPr bwMode="auto">
            <a:xfrm>
              <a:off x="1564712" y="482660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pPr defTabSz="914400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-223974" y="5033962"/>
            <a:ext cx="645879" cy="660401"/>
            <a:chOff x="-5326" y="822385"/>
            <a:chExt cx="646113" cy="660401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36" name="Freeform 48"/>
            <p:cNvSpPr/>
            <p:nvPr/>
          </p:nvSpPr>
          <p:spPr bwMode="auto">
            <a:xfrm>
              <a:off x="-5326" y="871598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pPr defTabSz="914400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" name="Oval 49"/>
            <p:cNvSpPr>
              <a:spLocks noChangeArrowheads="1"/>
            </p:cNvSpPr>
            <p:nvPr/>
          </p:nvSpPr>
          <p:spPr bwMode="auto">
            <a:xfrm>
              <a:off x="531249" y="822385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19" tIns="45709" rIns="91419" bIns="45709" numCol="1" anchor="t" anchorCtr="0" compatLnSpc="1"/>
            <a:lstStyle/>
            <a:p>
              <a:pPr defTabSz="914400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" name="PPT里的视频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9540" y="-74295"/>
            <a:ext cx="10908030" cy="60598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:dissolve/>
      </p:transition>
    </mc:Choice>
    <mc:Fallback xmlns="">
      <p:transition spd="slow" advClick="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27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8793741" y="1625159"/>
            <a:ext cx="3494075" cy="3302443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0800000">
            <a:off x="-290152" y="4743965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1" name="文本框 70"/>
          <p:cNvSpPr txBox="1"/>
          <p:nvPr/>
        </p:nvSpPr>
        <p:spPr>
          <a:xfrm flipH="1">
            <a:off x="3390900" y="353060"/>
            <a:ext cx="5835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685800">
              <a:defRPr sz="4800" b="1" spc="3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项目的目的和意义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1977283" y="108059"/>
            <a:ext cx="1074912" cy="1074912"/>
            <a:chOff x="5523005" y="2186837"/>
            <a:chExt cx="642258" cy="642258"/>
          </a:xfrm>
        </p:grpSpPr>
        <p:sp>
          <p:nvSpPr>
            <p:cNvPr id="68" name="椭圆 67"/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  <a:cs typeface="+mn-ea"/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5620394" y="2256628"/>
              <a:ext cx="520272" cy="49651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02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243840" y="1916430"/>
            <a:ext cx="10647045" cy="293624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探索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Micro python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和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esp32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单片机，研究简单的连网等功能实现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时间和天气展示让大学生生活更便捷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闹钟防止大学生睡过头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电子记事本记下重要事项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课间掌上益智小游戏，简单的乐趣让大学生早八不再犯困，也防止课间沉迷手机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0800000">
            <a:off x="-290152" y="4743965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1" name="文本框 70"/>
          <p:cNvSpPr txBox="1"/>
          <p:nvPr/>
        </p:nvSpPr>
        <p:spPr>
          <a:xfrm flipH="1">
            <a:off x="3390900" y="353060"/>
            <a:ext cx="8380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685800">
              <a:defRPr sz="4800" b="1" spc="3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项目的方案，框架和模块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1977283" y="108059"/>
            <a:ext cx="1074912" cy="1074912"/>
            <a:chOff x="5523005" y="2186837"/>
            <a:chExt cx="642258" cy="642258"/>
          </a:xfrm>
        </p:grpSpPr>
        <p:sp>
          <p:nvSpPr>
            <p:cNvPr id="68" name="椭圆 67"/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  <a:cs typeface="+mn-ea"/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5620394" y="2256628"/>
              <a:ext cx="514482" cy="49589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03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" name="图片 1" descr="框图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0795" y="423545"/>
            <a:ext cx="12192000" cy="6359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0800000">
            <a:off x="-290152" y="4743965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1" name="文本框 70"/>
          <p:cNvSpPr txBox="1"/>
          <p:nvPr/>
        </p:nvSpPr>
        <p:spPr>
          <a:xfrm flipH="1">
            <a:off x="3390900" y="353060"/>
            <a:ext cx="8380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685800">
              <a:defRPr sz="4800" b="1" spc="3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项目的方案，框架和模块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1977283" y="108059"/>
            <a:ext cx="1074912" cy="1074912"/>
            <a:chOff x="5523005" y="2186837"/>
            <a:chExt cx="642258" cy="642258"/>
          </a:xfrm>
        </p:grpSpPr>
        <p:sp>
          <p:nvSpPr>
            <p:cNvPr id="68" name="椭圆 67"/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  <a:cs typeface="+mn-ea"/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5620394" y="2256628"/>
              <a:ext cx="514482" cy="49589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03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87220" y="2025077"/>
            <a:ext cx="11979787" cy="2535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ESP32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：低成本、低功耗的片上系统微控制器，包括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WI-FI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和蓝牙无线功能以及双核处理器。这里用的是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ESP32-S3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OLED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：有机发光二极管，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OLED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显示技术具有自发光的特性，采用薄的有机材料涂层和玻璃基板，当有电流通过时，这些有机材料就会发光，而且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OLED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显示屏幕可视角度大，功耗低。主控芯片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SSD1306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是一个单片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CMOS OLED/PLED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驱动芯片可以驱动有机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/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聚合发光二极管点阵图形显示系统。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蜂鸣器：是一</a:t>
            </a:r>
            <a:r>
              <a:rPr lang="zh-CN" altLang="en-US" b="0" i="0" dirty="0">
                <a:solidFill>
                  <a:srgbClr val="555666"/>
                </a:solidFill>
                <a:effectLst/>
                <a:latin typeface="-apple-system"/>
              </a:rPr>
              <a:t>种常见的发声器件，电子产品等设备经常会配备蜂鸣器作为声音指示器。</a:t>
            </a:r>
            <a:endParaRPr lang="en-US" altLang="zh-CN" b="0" i="0" dirty="0">
              <a:solidFill>
                <a:srgbClr val="555666"/>
              </a:solidFill>
              <a:effectLst/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55666"/>
                </a:solidFill>
                <a:latin typeface="-apple-system"/>
                <a:cs typeface="+mn-ea"/>
              </a:rPr>
              <a:t>矩阵键盘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</p:txBody>
      </p:sp>
      <p:pic>
        <p:nvPicPr>
          <p:cNvPr id="70" name="图片 6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707" y="4290206"/>
            <a:ext cx="2391423" cy="2115489"/>
          </a:xfrm>
          <a:prstGeom prst="rect">
            <a:avLst/>
          </a:prstGeom>
        </p:spPr>
      </p:pic>
      <p:pic>
        <p:nvPicPr>
          <p:cNvPr id="73" name="图片 7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894" y="4290206"/>
            <a:ext cx="3080778" cy="2115489"/>
          </a:xfrm>
          <a:prstGeom prst="rect">
            <a:avLst/>
          </a:prstGeom>
        </p:spPr>
      </p:pic>
      <p:sp>
        <p:nvSpPr>
          <p:cNvPr id="74" name="文本框 73"/>
          <p:cNvSpPr txBox="1"/>
          <p:nvPr/>
        </p:nvSpPr>
        <p:spPr>
          <a:xfrm>
            <a:off x="4755933" y="6560703"/>
            <a:ext cx="250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ESP32-S3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0800000">
            <a:off x="-290152" y="4743965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1" name="文本框 70"/>
          <p:cNvSpPr txBox="1"/>
          <p:nvPr/>
        </p:nvSpPr>
        <p:spPr>
          <a:xfrm flipH="1">
            <a:off x="3390900" y="353060"/>
            <a:ext cx="8380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685800">
              <a:defRPr sz="4800" b="1" spc="3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项目的方案，框架和模块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1977283" y="108059"/>
            <a:ext cx="1074912" cy="1074912"/>
            <a:chOff x="5523005" y="2186837"/>
            <a:chExt cx="642258" cy="642258"/>
          </a:xfrm>
        </p:grpSpPr>
        <p:sp>
          <p:nvSpPr>
            <p:cNvPr id="68" name="椭圆 67"/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  <a:cs typeface="+mn-ea"/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5620394" y="2256628"/>
              <a:ext cx="514482" cy="49589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03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87220" y="2025077"/>
            <a:ext cx="11979787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55666"/>
                </a:solidFill>
                <a:latin typeface="-apple-system"/>
                <a:cs typeface="+mn-ea"/>
              </a:rPr>
              <a:t>矩阵键盘初设计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4755933" y="6560703"/>
            <a:ext cx="250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ESP32-S3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799080" y="1405255"/>
            <a:ext cx="7945755" cy="5168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0800000">
            <a:off x="-290152" y="4743965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1" name="文本框 70"/>
          <p:cNvSpPr txBox="1"/>
          <p:nvPr/>
        </p:nvSpPr>
        <p:spPr>
          <a:xfrm flipH="1">
            <a:off x="3390900" y="353060"/>
            <a:ext cx="8380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685800">
              <a:defRPr sz="4800" b="1" spc="3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项目的重点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1977283" y="108059"/>
            <a:ext cx="1074912" cy="1074912"/>
            <a:chOff x="5523005" y="2186837"/>
            <a:chExt cx="642258" cy="642258"/>
          </a:xfrm>
        </p:grpSpPr>
        <p:sp>
          <p:nvSpPr>
            <p:cNvPr id="68" name="椭圆 67"/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  <a:cs typeface="+mn-ea"/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5620394" y="2256628"/>
              <a:ext cx="520272" cy="49651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04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87220" y="2025077"/>
            <a:ext cx="11979787" cy="3697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屏幕的显示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正确的按键识别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能够成功联网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代码逻辑顺通且闭环，避免出现异常导致单片机重置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文件的读写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/>
            <p:cNvSpPr/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1"/>
            <p:cNvSpPr/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42"/>
            <p:cNvSpPr/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9" name="Oval 43"/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44"/>
            <p:cNvSpPr/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1" name="Oval 45"/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46"/>
            <p:cNvSpPr/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47"/>
            <p:cNvSpPr/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48"/>
            <p:cNvSpPr/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5" name="Oval 49"/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Group 4"/>
          <p:cNvGrpSpPr>
            <a:grpSpLocks noChangeAspect="1"/>
          </p:cNvGrpSpPr>
          <p:nvPr/>
        </p:nvGrpSpPr>
        <p:grpSpPr bwMode="auto">
          <a:xfrm>
            <a:off x="8724661" y="-297153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/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Freeform 6"/>
            <p:cNvSpPr/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Oval 7"/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Oval 10"/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Oval 13"/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Oval 14"/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Oval 15"/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Oval 16"/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17"/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18"/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19"/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20"/>
            <p:cNvSpPr/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Oval 21"/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22"/>
            <p:cNvSpPr/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23"/>
            <p:cNvSpPr/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25"/>
            <p:cNvSpPr/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26"/>
            <p:cNvSpPr/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27"/>
            <p:cNvSpPr/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28"/>
            <p:cNvSpPr/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29"/>
            <p:cNvSpPr/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32"/>
            <p:cNvSpPr/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34"/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38"/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39"/>
            <p:cNvSpPr/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2"/>
            <p:cNvSpPr/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3"/>
            <p:cNvSpPr/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44"/>
            <p:cNvSpPr/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45"/>
            <p:cNvSpPr/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48"/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49"/>
            <p:cNvSpPr/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50"/>
            <p:cNvSpPr/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51"/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52"/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Oval 53"/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Oval 54"/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56"/>
            <p:cNvSpPr/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57"/>
            <p:cNvSpPr/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58"/>
            <p:cNvSpPr/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59"/>
            <p:cNvSpPr/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1" name="文本框 70"/>
          <p:cNvSpPr txBox="1"/>
          <p:nvPr/>
        </p:nvSpPr>
        <p:spPr>
          <a:xfrm flipH="1">
            <a:off x="3476189" y="353017"/>
            <a:ext cx="83800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defTabSz="685800">
              <a:defRPr sz="4800" b="1" spc="3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Arial" panose="020B0604020202020204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遇到的困难和解决方案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1977283" y="108059"/>
            <a:ext cx="1074912" cy="1074912"/>
            <a:chOff x="5523005" y="2186837"/>
            <a:chExt cx="642258" cy="642258"/>
          </a:xfrm>
        </p:grpSpPr>
        <p:sp>
          <p:nvSpPr>
            <p:cNvPr id="68" name="椭圆 67"/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  <a:cs typeface="+mn-ea"/>
                <a:sym typeface="+mn-l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5620394" y="2256628"/>
              <a:ext cx="520272" cy="49651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04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106106" y="1476218"/>
            <a:ext cx="11979787" cy="350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1.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固件无法烧入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解决方案：仔细研究文档，发现做错的地方纠正。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2.ide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的各种无法正常运行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解决方案：下载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Micro python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专门的一个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ide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，用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pycharm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编写代码，专门的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ide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烧录。</a:t>
            </a:r>
          </a:p>
          <a:p>
            <a:pPr>
              <a:lnSpc>
                <a:spcPct val="150000"/>
              </a:lnSpc>
            </a:pP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>
        <p14:prism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COMMONDATA" val="eyJoZGlkIjoiNjhhZDYxNzc5M2MyMTZmYjRmMDgwZjc4NzU0NGQ2M2E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ssbkql3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ssbkql3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837</Words>
  <Application>Microsoft Office PowerPoint</Application>
  <PresentationFormat>宽屏</PresentationFormat>
  <Paragraphs>83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-apple-system</vt:lpstr>
      <vt:lpstr>等线</vt:lpstr>
      <vt:lpstr>方正正大黑简体</vt:lpstr>
      <vt:lpstr>微软雅黑</vt:lpstr>
      <vt:lpstr>Arial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极简黑白</dc:title>
  <dc:creator>第一PPT</dc:creator>
  <cp:keywords>www.1ppt.com</cp:keywords>
  <dc:description>www.1ppt.com</dc:description>
  <cp:lastModifiedBy>OfStar Phase</cp:lastModifiedBy>
  <cp:revision>46</cp:revision>
  <dcterms:created xsi:type="dcterms:W3CDTF">2017-06-29T01:06:00Z</dcterms:created>
  <dcterms:modified xsi:type="dcterms:W3CDTF">2024-10-27T09:41:40Z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6A985E3B955A46759215EE3D721A9889_12</vt:lpwstr>
  </property>
  <property fmtid="{D5CDD505-2E9C-101B-9397-08002B2CF9AE}" pid="3" name="KSOProductBuildVer">
    <vt:lpwstr>2052-12.1.0.15120</vt:lpwstr>
  </property>
</Properties>
</file>

<file path=docProps/thumbnail.jpeg>
</file>